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9" r:id="rId1"/>
    <p:sldMasterId id="2147484031" r:id="rId2"/>
  </p:sldMasterIdLst>
  <p:sldIdLst>
    <p:sldId id="256" r:id="rId3"/>
    <p:sldId id="260" r:id="rId4"/>
    <p:sldId id="258" r:id="rId5"/>
    <p:sldId id="257" r:id="rId6"/>
    <p:sldId id="259" r:id="rId7"/>
    <p:sldId id="264" r:id="rId8"/>
    <p:sldId id="274" r:id="rId9"/>
    <p:sldId id="275" r:id="rId10"/>
    <p:sldId id="276" r:id="rId11"/>
    <p:sldId id="279" r:id="rId12"/>
    <p:sldId id="265" r:id="rId13"/>
    <p:sldId id="262" r:id="rId14"/>
    <p:sldId id="278" r:id="rId15"/>
    <p:sldId id="266" r:id="rId16"/>
    <p:sldId id="273" r:id="rId17"/>
    <p:sldId id="272" r:id="rId18"/>
    <p:sldId id="267" r:id="rId19"/>
    <p:sldId id="271" r:id="rId20"/>
    <p:sldId id="269" r:id="rId21"/>
    <p:sldId id="270" r:id="rId22"/>
  </p:sldIdLst>
  <p:sldSz cx="9144000" cy="6858000" type="screen4x3"/>
  <p:notesSz cx="6799263" cy="99298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AF57B3B6-1DD5-4FD2-88EE-B819871570A8}">
          <p14:sldIdLst>
            <p14:sldId id="256"/>
          </p14:sldIdLst>
        </p14:section>
        <p14:section name="Ikke-navngivet sektion" id="{DD67EFD7-124F-491B-8460-BC39899C9EA5}">
          <p14:sldIdLst>
            <p14:sldId id="260"/>
            <p14:sldId id="258"/>
            <p14:sldId id="257"/>
            <p14:sldId id="259"/>
            <p14:sldId id="264"/>
            <p14:sldId id="274"/>
            <p14:sldId id="275"/>
            <p14:sldId id="276"/>
            <p14:sldId id="279"/>
            <p14:sldId id="265"/>
            <p14:sldId id="262"/>
            <p14:sldId id="278"/>
            <p14:sldId id="266"/>
            <p14:sldId id="273"/>
            <p14:sldId id="272"/>
            <p14:sldId id="267"/>
            <p14:sldId id="271"/>
            <p14:sldId id="269"/>
            <p14:sldId id="2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14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da-DK" smtClean="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i master</a:t>
            </a:r>
            <a:endParaRPr lang="en-US" dirty="0"/>
          </a:p>
        </p:txBody>
      </p:sp>
      <p:sp>
        <p:nvSpPr>
          <p:cNvPr id="4" name="Date Placeholder 3"/>
          <p:cNvSpPr>
            <a:spLocks noGrp="1"/>
          </p:cNvSpPr>
          <p:nvPr>
            <p:ph type="dt" sz="half" idx="10"/>
          </p:nvPr>
        </p:nvSpPr>
        <p:spPr/>
        <p:txBody>
          <a:bodyPr/>
          <a:lstStyle>
            <a:lvl1pPr algn="l">
              <a:defRPr/>
            </a:lvl1pPr>
          </a:lstStyle>
          <a:p>
            <a:fld id="{900025E1-9BB0-4B3C-951F-7281A2D9A7EE}" type="datetimeFigureOut">
              <a:rPr lang="da-DK" smtClean="0"/>
              <a:t>04-11-2016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FC13E49E-1685-441D-B5B3-FF24CFAC870C}" type="slidenum">
              <a:rPr lang="da-DK" smtClean="0"/>
              <a:t>‹nr.›</a:t>
            </a:fld>
            <a:endParaRPr lang="da-DK"/>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167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900025E1-9BB0-4B3C-951F-7281A2D9A7EE}" type="datetimeFigureOut">
              <a:rPr lang="da-DK" smtClean="0"/>
              <a:t>04-11-2016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21697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smtClean="0"/>
              <a:t>Klik for at redigere i master</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900025E1-9BB0-4B3C-951F-7281A2D9A7EE}" type="datetimeFigureOut">
              <a:rPr lang="da-DK" smtClean="0"/>
              <a:t>04-11-2016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FC13E49E-1685-441D-B5B3-FF24CFAC870C}" type="slidenum">
              <a:rPr lang="da-DK" smtClean="0"/>
              <a:t>‹nr.›</a:t>
            </a:fld>
            <a:endParaRPr lang="da-DK"/>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330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da-DK" smtClean="0"/>
              <a:t>Klik for at redigere i master</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en-US" dirty="0"/>
          </a:p>
        </p:txBody>
      </p:sp>
      <p:sp>
        <p:nvSpPr>
          <p:cNvPr id="4" name="Date Placeholder 3"/>
          <p:cNvSpPr>
            <a:spLocks noGrp="1"/>
          </p:cNvSpPr>
          <p:nvPr>
            <p:ph type="dt" sz="half" idx="10"/>
          </p:nvPr>
        </p:nvSpPr>
        <p:spPr/>
        <p:txBody>
          <a:body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FC13E49E-1685-441D-B5B3-FF24CFAC870C}" type="slidenum">
              <a:rPr lang="da-DK" smtClean="0"/>
              <a:pPr/>
              <a:t>‹nr.›</a:t>
            </a:fld>
            <a:endParaRPr lang="da-DK"/>
          </a:p>
        </p:txBody>
      </p:sp>
    </p:spTree>
    <p:extLst>
      <p:ext uri="{BB962C8B-B14F-4D97-AF65-F5344CB8AC3E}">
        <p14:creationId xmlns:p14="http://schemas.microsoft.com/office/powerpoint/2010/main" val="343834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da-DK" smtClean="0"/>
              <a:t>Klik for at redigere i master</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C13E49E-1685-441D-B5B3-FF24CFAC870C}" type="slidenum">
              <a:rPr lang="da-DK" smtClean="0"/>
              <a:pPr/>
              <a:t>‹nr.›</a:t>
            </a:fld>
            <a:endParaRPr lang="da-DK"/>
          </a:p>
        </p:txBody>
      </p:sp>
    </p:spTree>
    <p:extLst>
      <p:ext uri="{BB962C8B-B14F-4D97-AF65-F5344CB8AC3E}">
        <p14:creationId xmlns:p14="http://schemas.microsoft.com/office/powerpoint/2010/main" val="3552991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da-DK" smtClean="0"/>
              <a:t>Klik for at redigere i master</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C13E49E-1685-441D-B5B3-FF24CFAC870C}" type="slidenum">
              <a:rPr lang="da-DK" smtClean="0"/>
              <a:pPr/>
              <a:t>‹nr.›</a:t>
            </a:fld>
            <a:endParaRPr lang="da-DK"/>
          </a:p>
        </p:txBody>
      </p:sp>
    </p:spTree>
    <p:extLst>
      <p:ext uri="{BB962C8B-B14F-4D97-AF65-F5344CB8AC3E}">
        <p14:creationId xmlns:p14="http://schemas.microsoft.com/office/powerpoint/2010/main" val="1196918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a-DK" smtClean="0"/>
              <a:t>Klik for at redigere i master</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Date Placeholder 4"/>
          <p:cNvSpPr>
            <a:spLocks noGrp="1"/>
          </p:cNvSpPr>
          <p:nvPr>
            <p:ph type="dt" sz="half" idx="10"/>
          </p:nvPr>
        </p:nvSpPr>
        <p:spPr/>
        <p:txBody>
          <a:body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FC13E49E-1685-441D-B5B3-FF24CFAC870C}" type="slidenum">
              <a:rPr lang="da-DK" smtClean="0"/>
              <a:pPr/>
              <a:t>‹nr.›</a:t>
            </a:fld>
            <a:endParaRPr lang="da-DK"/>
          </a:p>
        </p:txBody>
      </p:sp>
    </p:spTree>
    <p:extLst>
      <p:ext uri="{BB962C8B-B14F-4D97-AF65-F5344CB8AC3E}">
        <p14:creationId xmlns:p14="http://schemas.microsoft.com/office/powerpoint/2010/main" val="620370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smtClean="0"/>
              <a:t>Klik for at redigere i master</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7" name="Date Placeholder 6"/>
          <p:cNvSpPr>
            <a:spLocks noGrp="1"/>
          </p:cNvSpPr>
          <p:nvPr>
            <p:ph type="dt" sz="half" idx="10"/>
          </p:nvPr>
        </p:nvSpPr>
        <p:spPr/>
        <p:txBody>
          <a:body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8" name="Footer Placeholder 7"/>
          <p:cNvSpPr>
            <a:spLocks noGrp="1"/>
          </p:cNvSpPr>
          <p:nvPr>
            <p:ph type="ftr" sz="quarter" idx="11"/>
          </p:nvPr>
        </p:nvSpPr>
        <p:spPr/>
        <p:txBody>
          <a:bodyPr/>
          <a:lstStyle/>
          <a:p>
            <a:endParaRPr lang="da-DK">
              <a:solidFill>
                <a:prstClr val="black">
                  <a:tint val="75000"/>
                </a:prstClr>
              </a:solidFill>
            </a:endParaRP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FC13E49E-1685-441D-B5B3-FF24CFAC870C}" type="slidenum">
              <a:rPr lang="da-DK" smtClean="0"/>
              <a:pPr/>
              <a:t>‹nr.›</a:t>
            </a:fld>
            <a:endParaRPr lang="da-DK"/>
          </a:p>
        </p:txBody>
      </p:sp>
    </p:spTree>
    <p:extLst>
      <p:ext uri="{BB962C8B-B14F-4D97-AF65-F5344CB8AC3E}">
        <p14:creationId xmlns:p14="http://schemas.microsoft.com/office/powerpoint/2010/main" val="1652925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da-DK" smtClean="0"/>
              <a:t>Klik for at redigere i master</a:t>
            </a:r>
            <a:endParaRPr lang="en-US" dirty="0"/>
          </a:p>
        </p:txBody>
      </p:sp>
      <p:sp>
        <p:nvSpPr>
          <p:cNvPr id="3" name="Date Placeholder 2"/>
          <p:cNvSpPr>
            <a:spLocks noGrp="1"/>
          </p:cNvSpPr>
          <p:nvPr>
            <p:ph type="dt" sz="half" idx="10"/>
          </p:nvPr>
        </p:nvSpPr>
        <p:spPr/>
        <p:txBody>
          <a:body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4" name="Footer Placeholder 3"/>
          <p:cNvSpPr>
            <a:spLocks noGrp="1"/>
          </p:cNvSpPr>
          <p:nvPr>
            <p:ph type="ftr" sz="quarter" idx="11"/>
          </p:nvPr>
        </p:nvSpPr>
        <p:spPr/>
        <p:txBody>
          <a:bodyPr/>
          <a:lstStyle/>
          <a:p>
            <a:endParaRPr lang="da-DK">
              <a:solidFill>
                <a:prstClr val="black">
                  <a:tint val="75000"/>
                </a:prstClr>
              </a:solidFill>
            </a:endParaRP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C13E49E-1685-441D-B5B3-FF24CFAC870C}" type="slidenum">
              <a:rPr lang="da-DK" smtClean="0"/>
              <a:pPr/>
              <a:t>‹nr.›</a:t>
            </a:fld>
            <a:endParaRPr lang="da-DK"/>
          </a:p>
        </p:txBody>
      </p:sp>
    </p:spTree>
    <p:extLst>
      <p:ext uri="{BB962C8B-B14F-4D97-AF65-F5344CB8AC3E}">
        <p14:creationId xmlns:p14="http://schemas.microsoft.com/office/powerpoint/2010/main" val="1545377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3" name="Footer Placeholder 2"/>
          <p:cNvSpPr>
            <a:spLocks noGrp="1"/>
          </p:cNvSpPr>
          <p:nvPr>
            <p:ph type="ftr" sz="quarter" idx="11"/>
          </p:nvPr>
        </p:nvSpPr>
        <p:spPr/>
        <p:txBody>
          <a:bodyPr/>
          <a:lstStyle/>
          <a:p>
            <a:endParaRPr lang="da-DK">
              <a:solidFill>
                <a:prstClr val="black">
                  <a:tint val="75000"/>
                </a:prstClr>
              </a:solidFill>
            </a:endParaRP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C13E49E-1685-441D-B5B3-FF24CFAC870C}" type="slidenum">
              <a:rPr lang="da-DK" smtClean="0"/>
              <a:pPr/>
              <a:t>‹nr.›</a:t>
            </a:fld>
            <a:endParaRPr lang="da-DK"/>
          </a:p>
        </p:txBody>
      </p:sp>
    </p:spTree>
    <p:extLst>
      <p:ext uri="{BB962C8B-B14F-4D97-AF65-F5344CB8AC3E}">
        <p14:creationId xmlns:p14="http://schemas.microsoft.com/office/powerpoint/2010/main" val="2252804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da-DK" smtClean="0"/>
              <a:t>Klik for at redigere i master</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Date Placeholder 4"/>
          <p:cNvSpPr>
            <a:spLocks noGrp="1"/>
          </p:cNvSpPr>
          <p:nvPr>
            <p:ph type="dt" sz="half" idx="10"/>
          </p:nvPr>
        </p:nvSpPr>
        <p:spPr/>
        <p:txBody>
          <a:body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C13E49E-1685-441D-B5B3-FF24CFAC870C}" type="slidenum">
              <a:rPr lang="da-DK" smtClean="0"/>
              <a:pPr/>
              <a:t>‹nr.›</a:t>
            </a:fld>
            <a:endParaRPr lang="da-DK"/>
          </a:p>
        </p:txBody>
      </p:sp>
    </p:spTree>
    <p:extLst>
      <p:ext uri="{BB962C8B-B14F-4D97-AF65-F5344CB8AC3E}">
        <p14:creationId xmlns:p14="http://schemas.microsoft.com/office/powerpoint/2010/main" val="3245627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Content Placeholder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900025E1-9BB0-4B3C-951F-7281A2D9A7EE}" type="datetimeFigureOut">
              <a:rPr lang="da-DK" smtClean="0"/>
              <a:t>04-11-2016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383896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da-DK" smtClean="0"/>
              <a:t>Klik for at redigere i master</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smtClean="0"/>
              <a:t>Klik på ikonet for at tilføje et billede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Date Placeholder 4"/>
          <p:cNvSpPr>
            <a:spLocks noGrp="1"/>
          </p:cNvSpPr>
          <p:nvPr>
            <p:ph type="dt" sz="half" idx="10"/>
          </p:nvPr>
        </p:nvSpPr>
        <p:spPr/>
        <p:txBody>
          <a:body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C13E49E-1685-441D-B5B3-FF24CFAC870C}" type="slidenum">
              <a:rPr lang="da-DK" smtClean="0"/>
              <a:pPr/>
              <a:t>‹nr.›</a:t>
            </a:fld>
            <a:endParaRPr lang="da-DK"/>
          </a:p>
        </p:txBody>
      </p:sp>
    </p:spTree>
    <p:extLst>
      <p:ext uri="{BB962C8B-B14F-4D97-AF65-F5344CB8AC3E}">
        <p14:creationId xmlns:p14="http://schemas.microsoft.com/office/powerpoint/2010/main" val="706071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da-DK" smtClean="0"/>
              <a:t>Klik for at redigere i master</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C13E49E-1685-441D-B5B3-FF24CFAC870C}" type="slidenum">
              <a:rPr lang="da-DK" smtClean="0"/>
              <a:pPr/>
              <a:t>‹nr.›</a:t>
            </a:fld>
            <a:endParaRPr lang="da-DK"/>
          </a:p>
        </p:txBody>
      </p:sp>
    </p:spTree>
    <p:extLst>
      <p:ext uri="{BB962C8B-B14F-4D97-AF65-F5344CB8AC3E}">
        <p14:creationId xmlns:p14="http://schemas.microsoft.com/office/powerpoint/2010/main" val="1005805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da-DK" smtClean="0"/>
              <a:t>Klik for at redigere i master</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smtClean="0"/>
              <a:t>Klik for at redigere i master</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C13E49E-1685-441D-B5B3-FF24CFAC870C}" type="slidenum">
              <a:rPr lang="da-DK" smtClean="0"/>
              <a:pPr/>
              <a:t>‹nr.›</a:t>
            </a:fld>
            <a:endParaRPr lang="da-DK"/>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1137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da-DK" smtClean="0"/>
              <a:t>Klik for at redigere i master</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smtClean="0"/>
              <a:t>Klik for at redigere i master</a:t>
            </a:r>
          </a:p>
        </p:txBody>
      </p:sp>
      <p:sp>
        <p:nvSpPr>
          <p:cNvPr id="5" name="Date Placeholder 4"/>
          <p:cNvSpPr>
            <a:spLocks noGrp="1"/>
          </p:cNvSpPr>
          <p:nvPr>
            <p:ph type="dt" sz="half" idx="10"/>
          </p:nvPr>
        </p:nvSpPr>
        <p:spPr/>
        <p:txBody>
          <a:body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C13E49E-1685-441D-B5B3-FF24CFAC870C}" type="slidenum">
              <a:rPr lang="da-DK" smtClean="0"/>
              <a:pPr/>
              <a:t>‹nr.›</a:t>
            </a:fld>
            <a:endParaRPr lang="da-DK"/>
          </a:p>
        </p:txBody>
      </p:sp>
    </p:spTree>
    <p:extLst>
      <p:ext uri="{BB962C8B-B14F-4D97-AF65-F5344CB8AC3E}">
        <p14:creationId xmlns:p14="http://schemas.microsoft.com/office/powerpoint/2010/main" val="2550235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da-DK" smtClean="0"/>
              <a:t>Klik for at redigere i master</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smtClean="0"/>
              <a:t>Klik for at redigere i master</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smtClean="0"/>
              <a:t>Klik for at redigere i master</a:t>
            </a:r>
          </a:p>
        </p:txBody>
      </p:sp>
      <p:sp>
        <p:nvSpPr>
          <p:cNvPr id="5" name="Date Placeholder 4"/>
          <p:cNvSpPr>
            <a:spLocks noGrp="1"/>
          </p:cNvSpPr>
          <p:nvPr>
            <p:ph type="dt" sz="half" idx="10"/>
          </p:nvPr>
        </p:nvSpPr>
        <p:spPr/>
        <p:txBody>
          <a:body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C13E49E-1685-441D-B5B3-FF24CFAC870C}" type="slidenum">
              <a:rPr lang="da-DK" smtClean="0"/>
              <a:pPr/>
              <a:t>‹nr.›</a:t>
            </a:fld>
            <a:endParaRPr lang="da-DK"/>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425836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da-DK" smtClean="0"/>
              <a:t>Klik for at redigere i master</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smtClean="0"/>
              <a:t>Klik for at redigere i master</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smtClean="0"/>
              <a:t>Klik for at redigere i master</a:t>
            </a:r>
          </a:p>
        </p:txBody>
      </p:sp>
      <p:sp>
        <p:nvSpPr>
          <p:cNvPr id="5" name="Date Placeholder 4"/>
          <p:cNvSpPr>
            <a:spLocks noGrp="1"/>
          </p:cNvSpPr>
          <p:nvPr>
            <p:ph type="dt" sz="half" idx="10"/>
          </p:nvPr>
        </p:nvSpPr>
        <p:spPr/>
        <p:txBody>
          <a:body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C13E49E-1685-441D-B5B3-FF24CFAC870C}" type="slidenum">
              <a:rPr lang="da-DK" smtClean="0"/>
              <a:pPr/>
              <a:t>‹nr.›</a:t>
            </a:fld>
            <a:endParaRPr lang="da-DK"/>
          </a:p>
        </p:txBody>
      </p:sp>
    </p:spTree>
    <p:extLst>
      <p:ext uri="{BB962C8B-B14F-4D97-AF65-F5344CB8AC3E}">
        <p14:creationId xmlns:p14="http://schemas.microsoft.com/office/powerpoint/2010/main" val="3375603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Vertical Text Placeholder 2"/>
          <p:cNvSpPr>
            <a:spLocks noGrp="1"/>
          </p:cNvSpPr>
          <p:nvPr>
            <p:ph type="body" orient="vert" idx="1"/>
          </p:nvPr>
        </p:nvSpPr>
        <p:spPr/>
        <p:txBody>
          <a:bodyPr vert="eaVert" ancho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C13E49E-1685-441D-B5B3-FF24CFAC870C}" type="slidenum">
              <a:rPr lang="da-DK" smtClean="0"/>
              <a:pPr/>
              <a:t>‹nr.›</a:t>
            </a:fld>
            <a:endParaRPr lang="da-DK"/>
          </a:p>
        </p:txBody>
      </p:sp>
    </p:spTree>
    <p:extLst>
      <p:ext uri="{BB962C8B-B14F-4D97-AF65-F5344CB8AC3E}">
        <p14:creationId xmlns:p14="http://schemas.microsoft.com/office/powerpoint/2010/main" val="2520038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da-DK" smtClean="0"/>
              <a:t>Klik for at redigere i master</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C13E49E-1685-441D-B5B3-FF24CFAC870C}" type="slidenum">
              <a:rPr lang="da-DK" smtClean="0"/>
              <a:pPr/>
              <a:t>‹nr.›</a:t>
            </a:fld>
            <a:endParaRPr lang="da-DK"/>
          </a:p>
        </p:txBody>
      </p:sp>
    </p:spTree>
    <p:extLst>
      <p:ext uri="{BB962C8B-B14F-4D97-AF65-F5344CB8AC3E}">
        <p14:creationId xmlns:p14="http://schemas.microsoft.com/office/powerpoint/2010/main" val="3157559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da-DK" smtClean="0"/>
              <a:t>Klik for at redigere i master</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900025E1-9BB0-4B3C-951F-7281A2D9A7EE}" type="datetimeFigureOut">
              <a:rPr lang="da-DK" smtClean="0"/>
              <a:t>04-11-2016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FC13E49E-1685-441D-B5B3-FF24CFAC870C}" type="slidenum">
              <a:rPr lang="da-DK" smtClean="0"/>
              <a:t>‹nr.›</a:t>
            </a:fld>
            <a:endParaRPr lang="da-DK"/>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910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smtClean="0"/>
              <a:t>Klik for at redigere i master</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Date Placeholder 4"/>
          <p:cNvSpPr>
            <a:spLocks noGrp="1"/>
          </p:cNvSpPr>
          <p:nvPr>
            <p:ph type="dt" sz="half" idx="10"/>
          </p:nvPr>
        </p:nvSpPr>
        <p:spPr/>
        <p:txBody>
          <a:bodyPr/>
          <a:lstStyle/>
          <a:p>
            <a:fld id="{900025E1-9BB0-4B3C-951F-7281A2D9A7EE}" type="datetimeFigureOut">
              <a:rPr lang="da-DK" smtClean="0"/>
              <a:t>04-11-2016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3170814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da-DK" smtClean="0"/>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Content Placeholder 3"/>
          <p:cNvSpPr>
            <a:spLocks noGrp="1"/>
          </p:cNvSpPr>
          <p:nvPr>
            <p:ph sz="half" idx="2"/>
          </p:nvPr>
        </p:nvSpPr>
        <p:spPr>
          <a:xfrm>
            <a:off x="768096" y="2967788"/>
            <a:ext cx="3566160" cy="3341572"/>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smtClean="0"/>
              <a:t>Klik for at redigere i master</a:t>
            </a:r>
          </a:p>
        </p:txBody>
      </p:sp>
      <p:sp>
        <p:nvSpPr>
          <p:cNvPr id="6" name="Content Placeholder 5"/>
          <p:cNvSpPr>
            <a:spLocks noGrp="1"/>
          </p:cNvSpPr>
          <p:nvPr>
            <p:ph sz="quarter" idx="4"/>
          </p:nvPr>
        </p:nvSpPr>
        <p:spPr>
          <a:xfrm>
            <a:off x="4491990" y="2967788"/>
            <a:ext cx="3566160" cy="3341572"/>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7" name="Date Placeholder 6"/>
          <p:cNvSpPr>
            <a:spLocks noGrp="1"/>
          </p:cNvSpPr>
          <p:nvPr>
            <p:ph type="dt" sz="half" idx="10"/>
          </p:nvPr>
        </p:nvSpPr>
        <p:spPr/>
        <p:txBody>
          <a:bodyPr/>
          <a:lstStyle/>
          <a:p>
            <a:fld id="{900025E1-9BB0-4B3C-951F-7281A2D9A7EE}" type="datetimeFigureOut">
              <a:rPr lang="da-DK" smtClean="0"/>
              <a:t>04-11-2016</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308479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Date Placeholder 2"/>
          <p:cNvSpPr>
            <a:spLocks noGrp="1"/>
          </p:cNvSpPr>
          <p:nvPr>
            <p:ph type="dt" sz="half" idx="10"/>
          </p:nvPr>
        </p:nvSpPr>
        <p:spPr/>
        <p:txBody>
          <a:bodyPr/>
          <a:lstStyle/>
          <a:p>
            <a:fld id="{900025E1-9BB0-4B3C-951F-7281A2D9A7EE}" type="datetimeFigureOut">
              <a:rPr lang="da-DK" smtClean="0"/>
              <a:t>04-11-2016</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1400079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0025E1-9BB0-4B3C-951F-7281A2D9A7EE}" type="datetimeFigureOut">
              <a:rPr lang="da-DK" smtClean="0"/>
              <a:t>04-11-2016</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2955275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da-DK" smtClean="0"/>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Date Placeholder 4"/>
          <p:cNvSpPr>
            <a:spLocks noGrp="1"/>
          </p:cNvSpPr>
          <p:nvPr>
            <p:ph type="dt" sz="half" idx="10"/>
          </p:nvPr>
        </p:nvSpPr>
        <p:spPr/>
        <p:txBody>
          <a:bodyPr/>
          <a:lstStyle/>
          <a:p>
            <a:fld id="{900025E1-9BB0-4B3C-951F-7281A2D9A7EE}" type="datetimeFigureOut">
              <a:rPr lang="da-DK" smtClean="0"/>
              <a:t>04-11-2016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1551539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da-DK" smtClean="0"/>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smtClean="0"/>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smtClean="0"/>
              <a:t>Klik for at redigere i master</a:t>
            </a:r>
          </a:p>
        </p:txBody>
      </p:sp>
      <p:sp>
        <p:nvSpPr>
          <p:cNvPr id="5" name="Date Placeholder 4"/>
          <p:cNvSpPr>
            <a:spLocks noGrp="1"/>
          </p:cNvSpPr>
          <p:nvPr>
            <p:ph type="dt" sz="half" idx="10"/>
          </p:nvPr>
        </p:nvSpPr>
        <p:spPr/>
        <p:txBody>
          <a:bodyPr/>
          <a:lstStyle/>
          <a:p>
            <a:fld id="{900025E1-9BB0-4B3C-951F-7281A2D9A7EE}" type="datetimeFigureOut">
              <a:rPr lang="da-DK" smtClean="0"/>
              <a:t>04-11-2016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FC13E49E-1685-441D-B5B3-FF24CFAC870C}" type="slidenum">
              <a:rPr lang="da-DK" smtClean="0"/>
              <a:t>‹nr.›</a:t>
            </a:fld>
            <a:endParaRPr lang="da-DK"/>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118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smtClean="0"/>
              <a:t>Klik for at redigere i master</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0025E1-9BB0-4B3C-951F-7281A2D9A7EE}" type="datetimeFigureOut">
              <a:rPr lang="da-DK" smtClean="0"/>
              <a:t>04-11-2016</a:t>
            </a:fld>
            <a:endParaRPr lang="da-DK"/>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da-DK"/>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C13E49E-1685-441D-B5B3-FF24CFAC870C}" type="slidenum">
              <a:rPr lang="da-DK" smtClean="0"/>
              <a:t>‹nr.›</a:t>
            </a:fld>
            <a:endParaRPr lang="da-DK"/>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423594"/>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da-DK" smtClean="0"/>
              <a:t>Klik for at redigere i master</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900025E1-9BB0-4B3C-951F-7281A2D9A7EE}" type="datetimeFigureOut">
              <a:rPr lang="da-DK" smtClean="0">
                <a:solidFill>
                  <a:prstClr val="black">
                    <a:tint val="75000"/>
                  </a:prstClr>
                </a:solidFill>
              </a:rPr>
              <a:pPr/>
              <a:t>04-11-2016</a:t>
            </a:fld>
            <a:endParaRPr lang="da-DK">
              <a:solidFill>
                <a:prstClr val="black">
                  <a:tint val="75000"/>
                </a:prstClr>
              </a:solidFill>
            </a:endParaRP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a-DK">
              <a:solidFill>
                <a:prstClr val="black">
                  <a:tint val="75000"/>
                </a:prstClr>
              </a:solidFill>
            </a:endParaRP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FC13E49E-1685-441D-B5B3-FF24CFAC870C}" type="slidenum">
              <a:rPr lang="da-DK" smtClean="0"/>
              <a:pPr/>
              <a:t>‹nr.›</a:t>
            </a:fld>
            <a:endParaRPr lang="da-DK"/>
          </a:p>
        </p:txBody>
      </p:sp>
    </p:spTree>
    <p:extLst>
      <p:ext uri="{BB962C8B-B14F-4D97-AF65-F5344CB8AC3E}">
        <p14:creationId xmlns:p14="http://schemas.microsoft.com/office/powerpoint/2010/main" val="2623860074"/>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alpha val="93000"/>
          </a:schemeClr>
        </a:solidFill>
        <a:effectLst/>
      </p:bgPr>
    </p:bg>
    <p:spTree>
      <p:nvGrpSpPr>
        <p:cNvPr id="1" name=""/>
        <p:cNvGrpSpPr/>
        <p:nvPr/>
      </p:nvGrpSpPr>
      <p:grpSpPr>
        <a:xfrm>
          <a:off x="0" y="0"/>
          <a:ext cx="0" cy="0"/>
          <a:chOff x="0" y="0"/>
          <a:chExt cx="0" cy="0"/>
        </a:xfrm>
      </p:grpSpPr>
      <p:pic>
        <p:nvPicPr>
          <p:cNvPr id="5" name="Billede 4"/>
          <p:cNvPicPr>
            <a:picLocks noChangeAspect="1"/>
          </p:cNvPicPr>
          <p:nvPr/>
        </p:nvPicPr>
        <p:blipFill>
          <a:blip r:embed="rId2"/>
          <a:stretch>
            <a:fillRect/>
          </a:stretch>
        </p:blipFill>
        <p:spPr>
          <a:xfrm>
            <a:off x="1747102" y="-434109"/>
            <a:ext cx="5711299" cy="8062964"/>
          </a:xfrm>
          <a:prstGeom prst="rect">
            <a:avLst/>
          </a:prstGeom>
        </p:spPr>
      </p:pic>
    </p:spTree>
    <p:extLst>
      <p:ext uri="{BB962C8B-B14F-4D97-AF65-F5344CB8AC3E}">
        <p14:creationId xmlns:p14="http://schemas.microsoft.com/office/powerpoint/2010/main" val="4208190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8773" y="0"/>
            <a:ext cx="5607094" cy="7476127"/>
          </a:xfrm>
        </p:spPr>
      </p:pic>
    </p:spTree>
    <p:extLst>
      <p:ext uri="{BB962C8B-B14F-4D97-AF65-F5344CB8AC3E}">
        <p14:creationId xmlns:p14="http://schemas.microsoft.com/office/powerpoint/2010/main" val="1740450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8096" y="390892"/>
            <a:ext cx="6875118" cy="1280890"/>
          </a:xfrm>
        </p:spPr>
        <p:txBody>
          <a:bodyPr/>
          <a:lstStyle/>
          <a:p>
            <a:r>
              <a:rPr lang="da-DK" sz="3200" dirty="0" smtClean="0"/>
              <a:t>lokalsamfundsbeskrivelse</a:t>
            </a:r>
            <a:endParaRPr lang="da-DK" sz="3200" dirty="0"/>
          </a:p>
        </p:txBody>
      </p:sp>
      <p:sp>
        <p:nvSpPr>
          <p:cNvPr id="5" name="Pladsholder til indhold 2"/>
          <p:cNvSpPr>
            <a:spLocks noGrp="1"/>
          </p:cNvSpPr>
          <p:nvPr>
            <p:ph idx="1"/>
          </p:nvPr>
        </p:nvSpPr>
        <p:spPr>
          <a:xfrm>
            <a:off x="768096" y="1671782"/>
            <a:ext cx="7290055" cy="4637578"/>
          </a:xfrm>
        </p:spPr>
        <p:txBody>
          <a:bodyPr>
            <a:normAutofit/>
          </a:bodyPr>
          <a:lstStyle/>
          <a:p>
            <a:pPr marL="0" indent="0">
              <a:buClrTx/>
              <a:buNone/>
            </a:pPr>
            <a:r>
              <a:rPr lang="da-DK" sz="1600" dirty="0" smtClean="0"/>
              <a:t>Hvad er det i forbindelse med en kommuneplan?</a:t>
            </a:r>
          </a:p>
          <a:p>
            <a:pPr marL="0" indent="0">
              <a:buClrTx/>
              <a:buNone/>
            </a:pPr>
            <a:r>
              <a:rPr lang="da-DK" sz="1600" dirty="0" smtClean="0"/>
              <a:t>Hvad er dens struktur</a:t>
            </a:r>
          </a:p>
          <a:p>
            <a:pPr marL="516636" lvl="1" indent="-342900">
              <a:buClrTx/>
              <a:buFont typeface="Arial" panose="020B0604020202020204" pitchFamily="34" charset="0"/>
              <a:buChar char="•"/>
            </a:pPr>
            <a:r>
              <a:rPr lang="da-DK" dirty="0" smtClean="0"/>
              <a:t>Hovedtræk</a:t>
            </a:r>
          </a:p>
          <a:p>
            <a:pPr marL="516636" lvl="1" indent="-342900">
              <a:buClrTx/>
              <a:buFont typeface="Arial" panose="020B0604020202020204" pitchFamily="34" charset="0"/>
              <a:buChar char="•"/>
            </a:pPr>
            <a:r>
              <a:rPr lang="da-DK" dirty="0" smtClean="0"/>
              <a:t>Trafik</a:t>
            </a:r>
          </a:p>
          <a:p>
            <a:pPr marL="516636" lvl="1" indent="-342900">
              <a:buClrTx/>
              <a:buFont typeface="Arial" panose="020B0604020202020204" pitchFamily="34" charset="0"/>
              <a:buChar char="•"/>
            </a:pPr>
            <a:r>
              <a:rPr lang="da-DK" dirty="0" smtClean="0"/>
              <a:t>Grønstruktur</a:t>
            </a:r>
          </a:p>
          <a:p>
            <a:pPr marL="516636" lvl="1" indent="-342900">
              <a:buClrTx/>
              <a:buFont typeface="Arial" panose="020B0604020202020204" pitchFamily="34" charset="0"/>
              <a:buChar char="•"/>
            </a:pPr>
            <a:r>
              <a:rPr lang="da-DK" dirty="0" smtClean="0"/>
              <a:t>Centerstruktur</a:t>
            </a:r>
          </a:p>
          <a:p>
            <a:pPr marL="516636" lvl="1" indent="-342900">
              <a:buClrTx/>
              <a:buFont typeface="Arial" panose="020B0604020202020204" pitchFamily="34" charset="0"/>
              <a:buChar char="•"/>
            </a:pPr>
            <a:r>
              <a:rPr lang="da-DK" dirty="0" smtClean="0"/>
              <a:t>Skole</a:t>
            </a:r>
          </a:p>
          <a:p>
            <a:pPr marL="516636" lvl="1" indent="-342900">
              <a:buClrTx/>
              <a:buFont typeface="Arial" panose="020B0604020202020204" pitchFamily="34" charset="0"/>
              <a:buChar char="•"/>
            </a:pPr>
            <a:r>
              <a:rPr lang="da-DK" dirty="0" smtClean="0"/>
              <a:t>Planlægning af nye byområder</a:t>
            </a:r>
          </a:p>
          <a:p>
            <a:pPr marL="516636" lvl="1" indent="-342900">
              <a:buClrTx/>
              <a:buFont typeface="Arial" panose="020B0604020202020204" pitchFamily="34" charset="0"/>
              <a:buChar char="•"/>
            </a:pPr>
            <a:endParaRPr lang="da-DK" dirty="0"/>
          </a:p>
          <a:p>
            <a:pPr marL="173736" lvl="1" indent="0">
              <a:buClrTx/>
              <a:buNone/>
            </a:pPr>
            <a:r>
              <a:rPr lang="da-DK" sz="1800" u="sng" dirty="0" smtClean="0"/>
              <a:t>Bygger på input fra borgermøderne!</a:t>
            </a:r>
          </a:p>
          <a:p>
            <a:endParaRPr lang="da-DK" dirty="0" smtClean="0"/>
          </a:p>
          <a:p>
            <a:pPr marL="0" indent="0">
              <a:buNone/>
            </a:pPr>
            <a:endParaRPr lang="da-DK" dirty="0"/>
          </a:p>
        </p:txBody>
      </p:sp>
      <p:pic>
        <p:nvPicPr>
          <p:cNvPr id="3" name="Billede 2"/>
          <p:cNvPicPr>
            <a:picLocks noChangeAspect="1"/>
          </p:cNvPicPr>
          <p:nvPr/>
        </p:nvPicPr>
        <p:blipFill>
          <a:blip r:embed="rId2"/>
          <a:stretch>
            <a:fillRect/>
          </a:stretch>
        </p:blipFill>
        <p:spPr>
          <a:xfrm>
            <a:off x="4569527" y="3337146"/>
            <a:ext cx="3810330" cy="3176291"/>
          </a:xfrm>
          <a:prstGeom prst="rect">
            <a:avLst/>
          </a:prstGeom>
        </p:spPr>
      </p:pic>
    </p:spTree>
    <p:extLst>
      <p:ext uri="{BB962C8B-B14F-4D97-AF65-F5344CB8AC3E}">
        <p14:creationId xmlns:p14="http://schemas.microsoft.com/office/powerpoint/2010/main" val="193302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stretch>
            <a:fillRect/>
          </a:stretch>
        </p:blipFill>
        <p:spPr>
          <a:xfrm>
            <a:off x="507420" y="715777"/>
            <a:ext cx="8221523" cy="6114515"/>
          </a:xfrm>
          <a:prstGeom prst="rect">
            <a:avLst/>
          </a:prstGeom>
        </p:spPr>
      </p:pic>
      <p:sp>
        <p:nvSpPr>
          <p:cNvPr id="2" name="Titel 1"/>
          <p:cNvSpPr>
            <a:spLocks noGrp="1"/>
          </p:cNvSpPr>
          <p:nvPr>
            <p:ph type="title"/>
          </p:nvPr>
        </p:nvSpPr>
        <p:spPr>
          <a:xfrm>
            <a:off x="799892" y="103040"/>
            <a:ext cx="6589199" cy="1280890"/>
          </a:xfrm>
        </p:spPr>
        <p:txBody>
          <a:bodyPr/>
          <a:lstStyle/>
          <a:p>
            <a:r>
              <a:rPr lang="da-DK" dirty="0" smtClean="0"/>
              <a:t>Geografisk overblik</a:t>
            </a:r>
            <a:endParaRPr lang="da-DK" dirty="0"/>
          </a:p>
        </p:txBody>
      </p:sp>
    </p:spTree>
    <p:extLst>
      <p:ext uri="{BB962C8B-B14F-4D97-AF65-F5344CB8AC3E}">
        <p14:creationId xmlns:p14="http://schemas.microsoft.com/office/powerpoint/2010/main" val="1840044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3. Lokalsamfundsbeskrivelse</a:t>
            </a:r>
            <a:endParaRPr lang="da-DK" dirty="0"/>
          </a:p>
        </p:txBody>
      </p:sp>
      <p:sp>
        <p:nvSpPr>
          <p:cNvPr id="3" name="Pladsholder til indhold 2"/>
          <p:cNvSpPr>
            <a:spLocks noGrp="1"/>
          </p:cNvSpPr>
          <p:nvPr>
            <p:ph idx="1"/>
          </p:nvPr>
        </p:nvSpPr>
        <p:spPr>
          <a:xfrm>
            <a:off x="1942415" y="1311563"/>
            <a:ext cx="6591985" cy="5273963"/>
          </a:xfrm>
        </p:spPr>
        <p:txBody>
          <a:bodyPr>
            <a:noAutofit/>
          </a:bodyPr>
          <a:lstStyle/>
          <a:p>
            <a:pPr marL="0" indent="0" algn="just">
              <a:buNone/>
            </a:pPr>
            <a:r>
              <a:rPr lang="da-DK" sz="1100" b="1" dirty="0"/>
              <a:t>Lokalsamfundsbeskrivelse</a:t>
            </a:r>
            <a:r>
              <a:rPr lang="da-DK" sz="1100" dirty="0"/>
              <a:t> </a:t>
            </a:r>
            <a:r>
              <a:rPr lang="da-DK" sz="1100" b="1" dirty="0"/>
              <a:t> - MÅRSLET</a:t>
            </a:r>
            <a:endParaRPr lang="da-DK" sz="1100" dirty="0"/>
          </a:p>
          <a:p>
            <a:pPr marL="0" indent="0" algn="just">
              <a:buNone/>
            </a:pPr>
            <a:r>
              <a:rPr lang="da-DK" sz="1100" i="1" dirty="0"/>
              <a:t>Lokalsamfundet omfatter geografisk hele postnummer 8320, der omfatter det fritliggende bysamfund Mårslet samt bebyggelsen </a:t>
            </a:r>
            <a:r>
              <a:rPr lang="da-DK" sz="1100" i="1" dirty="0" err="1"/>
              <a:t>Storhøj</a:t>
            </a:r>
            <a:r>
              <a:rPr lang="da-DK" sz="1100" i="1" dirty="0"/>
              <a:t> samt de afgrænsede landsbyer Testrup, Langballe og Hørret. Mårslet er forbundet til de omkringliggende landsbyer og nabobyer ved syv veje, der stråler ud fra Mårslet gamle bymidte i en stjerneform. </a:t>
            </a:r>
            <a:endParaRPr lang="da-DK" sz="1100" dirty="0"/>
          </a:p>
          <a:p>
            <a:pPr marL="0" indent="0" algn="just">
              <a:buNone/>
            </a:pPr>
            <a:r>
              <a:rPr lang="da-DK" sz="1100" i="1" dirty="0"/>
              <a:t>Denne lokalsamfundsbeskrivelse er et centralt element i den Helhedsplan for Mårslet, som er udarbejdet efter aftale med Aarhus Kommune, som lokalsamfundet indspil til Aarhus Kommunes Planstrategi for perioden 2015-2050 og de deraf afledte senere kommuneplaner. </a:t>
            </a:r>
            <a:endParaRPr lang="da-DK" sz="1100" dirty="0"/>
          </a:p>
          <a:p>
            <a:pPr marL="0" indent="0" algn="just">
              <a:buNone/>
            </a:pPr>
            <a:r>
              <a:rPr lang="da-DK" sz="1100" b="1" dirty="0"/>
              <a:t> </a:t>
            </a:r>
            <a:r>
              <a:rPr lang="da-DK" sz="1100" b="1" dirty="0" smtClean="0"/>
              <a:t>Landskabsdrømme</a:t>
            </a:r>
            <a:r>
              <a:rPr lang="da-DK" sz="1100" b="1" dirty="0"/>
              <a:t>.</a:t>
            </a:r>
            <a:endParaRPr lang="da-DK" sz="1100" dirty="0"/>
          </a:p>
          <a:p>
            <a:pPr marL="0" indent="0" algn="just">
              <a:buNone/>
            </a:pPr>
            <a:r>
              <a:rPr lang="da-DK" sz="1100" dirty="0"/>
              <a:t> </a:t>
            </a:r>
            <a:r>
              <a:rPr lang="da-DK" sz="1100" dirty="0" smtClean="0"/>
              <a:t>Bysamfundet </a:t>
            </a:r>
            <a:r>
              <a:rPr lang="da-DK" sz="1100" dirty="0"/>
              <a:t>Mårslet opstår på det af landmanden dyrkede kulturlandskab, der har udviklet sig fra herresædet </a:t>
            </a:r>
            <a:r>
              <a:rPr lang="da-DK" sz="1100" dirty="0" err="1"/>
              <a:t>Vilhelmborgs</a:t>
            </a:r>
            <a:r>
              <a:rPr lang="da-DK" sz="1100" dirty="0"/>
              <a:t> jorde og de senere 1600 tals jordlodder, som der er mange spor i landskabet efter i dag.  Samlede bebyggelser opstår først omkring kirken og senenere i 1900 tallet omkring de fem gårde, som der delvis er spor efter i dag, og som lægger jorde til de senere sammenhængende bysamfund og landsbyer i området.</a:t>
            </a:r>
          </a:p>
          <a:p>
            <a:pPr marL="0" indent="0" algn="just">
              <a:buNone/>
            </a:pPr>
            <a:r>
              <a:rPr lang="da-DK" sz="1100" dirty="0"/>
              <a:t> </a:t>
            </a:r>
            <a:r>
              <a:rPr lang="da-DK" sz="1100" dirty="0" smtClean="0"/>
              <a:t>I </a:t>
            </a:r>
            <a:r>
              <a:rPr lang="da-DK" sz="1100" dirty="0"/>
              <a:t>1962-64 laver den senere kendte Landskabsarkitekt Ib Møller en af de første helhedsplaner i Danmark for Mårslet kommune. Med 258 </a:t>
            </a:r>
            <a:r>
              <a:rPr lang="da-DK" sz="1100" dirty="0" err="1"/>
              <a:t>beboerer</a:t>
            </a:r>
            <a:r>
              <a:rPr lang="da-DK" sz="1100" dirty="0"/>
              <a:t> i Øvre og Nedre Mårslet i 1958 til i dag 4850 er planen udbygget, dog med større tilføjelser i 2005-2008 mod syd og vest.  I dag fremstår Byen som et smukt eksempel på sammenstødet mellem boligbebyggelse og et meget gammelt kulturlandskab, der fortsat præges af opdyrket landbrugsjord, der kan ses helt inde fra centrum ved Middelalder kirken. To grønne kiler formidler denne fine karakter med kirken i centrum.</a:t>
            </a:r>
          </a:p>
          <a:p>
            <a:pPr marL="0" indent="0" algn="just">
              <a:buNone/>
            </a:pPr>
            <a:r>
              <a:rPr lang="da-DK" sz="1100" dirty="0"/>
              <a:t>Kilerne fremstår som fuldendt fra helhedsplanen i 1962. </a:t>
            </a:r>
          </a:p>
          <a:p>
            <a:pPr marL="0" indent="0" algn="just">
              <a:buNone/>
            </a:pPr>
            <a:r>
              <a:rPr lang="da-DK" sz="1100" dirty="0"/>
              <a:t> </a:t>
            </a:r>
          </a:p>
        </p:txBody>
      </p:sp>
    </p:spTree>
    <p:extLst>
      <p:ext uri="{BB962C8B-B14F-4D97-AF65-F5344CB8AC3E}">
        <p14:creationId xmlns:p14="http://schemas.microsoft.com/office/powerpoint/2010/main" val="2129994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8096" y="390892"/>
            <a:ext cx="6875118" cy="1280890"/>
          </a:xfrm>
        </p:spPr>
        <p:txBody>
          <a:bodyPr>
            <a:normAutofit/>
          </a:bodyPr>
          <a:lstStyle/>
          <a:p>
            <a:r>
              <a:rPr lang="da-DK" sz="3200" dirty="0" smtClean="0"/>
              <a:t>Principper for områdets udvikling</a:t>
            </a:r>
            <a:endParaRPr lang="da-DK" sz="3200" dirty="0"/>
          </a:p>
        </p:txBody>
      </p:sp>
      <p:sp>
        <p:nvSpPr>
          <p:cNvPr id="5" name="Pladsholder til indhold 2"/>
          <p:cNvSpPr>
            <a:spLocks noGrp="1"/>
          </p:cNvSpPr>
          <p:nvPr>
            <p:ph idx="1"/>
          </p:nvPr>
        </p:nvSpPr>
        <p:spPr>
          <a:xfrm>
            <a:off x="3943927" y="1671782"/>
            <a:ext cx="4114224" cy="4637578"/>
          </a:xfrm>
        </p:spPr>
        <p:txBody>
          <a:bodyPr>
            <a:normAutofit/>
          </a:bodyPr>
          <a:lstStyle/>
          <a:p>
            <a:pPr marL="342900" lvl="0" indent="-342900">
              <a:buClrTx/>
              <a:buFont typeface="+mj-lt"/>
              <a:buAutoNum type="arabicPeriod"/>
            </a:pPr>
            <a:r>
              <a:rPr lang="da-DK" sz="1600" dirty="0"/>
              <a:t>De grønne kiler og kirken i centrum, deler til sammen byen i to områder. De tilstødende boligbebyggelser respekterer dette princip siden den oprindelige plan i 1962. Det skal sikres, at de grønne kiler og kulturlandskabet bevares for al fremtid.</a:t>
            </a:r>
          </a:p>
          <a:p>
            <a:pPr marL="342900" lvl="0" indent="-342900">
              <a:buClrTx/>
              <a:buFont typeface="+mj-lt"/>
              <a:buAutoNum type="arabicPeriod"/>
            </a:pPr>
            <a:endParaRPr lang="da-DK" sz="1600" dirty="0" smtClean="0"/>
          </a:p>
          <a:p>
            <a:pPr marL="342900" lvl="0" indent="-342900">
              <a:buClrTx/>
              <a:buFont typeface="+mj-lt"/>
              <a:buAutoNum type="arabicPeriod"/>
            </a:pPr>
            <a:endParaRPr lang="da-DK" sz="1600" dirty="0"/>
          </a:p>
          <a:p>
            <a:pPr marL="342900" lvl="0" indent="-342900">
              <a:buClrTx/>
              <a:buFont typeface="+mj-lt"/>
              <a:buAutoNum type="arabicPeriod"/>
            </a:pPr>
            <a:endParaRPr lang="da-DK" sz="1600" dirty="0"/>
          </a:p>
          <a:p>
            <a:pPr marL="342900" lvl="0" indent="-342900">
              <a:buClrTx/>
              <a:buFont typeface="+mj-lt"/>
              <a:buAutoNum type="arabicPeriod"/>
            </a:pPr>
            <a:endParaRPr lang="da-DK" sz="1600" dirty="0" smtClean="0"/>
          </a:p>
          <a:p>
            <a:pPr marL="342900" lvl="0" indent="-342900">
              <a:buClrTx/>
              <a:buFont typeface="+mj-lt"/>
              <a:buAutoNum type="arabicPeriod"/>
            </a:pPr>
            <a:r>
              <a:rPr lang="da-DK" sz="1600" dirty="0" err="1" smtClean="0"/>
              <a:t>Åbeskyttelseslinjen</a:t>
            </a:r>
            <a:r>
              <a:rPr lang="da-DK" sz="1600" dirty="0" smtClean="0"/>
              <a:t> </a:t>
            </a:r>
            <a:r>
              <a:rPr lang="da-DK" sz="1600" dirty="0"/>
              <a:t>på 150 m skal sikres overholdt langs hele </a:t>
            </a:r>
            <a:r>
              <a:rPr lang="da-DK" sz="1600" dirty="0" err="1"/>
              <a:t>Giber</a:t>
            </a:r>
            <a:r>
              <a:rPr lang="da-DK" sz="1600" dirty="0"/>
              <a:t> å.</a:t>
            </a:r>
          </a:p>
          <a:p>
            <a:pPr marL="1165860" lvl="5" indent="-342900">
              <a:buClrTx/>
              <a:buFont typeface="Arial" panose="020B0604020202020204" pitchFamily="34" charset="0"/>
              <a:buChar char="•"/>
            </a:pPr>
            <a:endParaRPr lang="da-DK" sz="1400" dirty="0" smtClean="0"/>
          </a:p>
          <a:p>
            <a:endParaRPr lang="da-DK" dirty="0" smtClean="0"/>
          </a:p>
          <a:p>
            <a:pPr marL="0" indent="0">
              <a:buNone/>
            </a:pPr>
            <a:endParaRPr lang="da-DK" dirty="0"/>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096" y="1406786"/>
            <a:ext cx="3024745" cy="2620731"/>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96" y="4526280"/>
            <a:ext cx="3069023" cy="1277417"/>
          </a:xfrm>
          <a:prstGeom prst="rect">
            <a:avLst/>
          </a:prstGeom>
        </p:spPr>
      </p:pic>
    </p:spTree>
    <p:extLst>
      <p:ext uri="{BB962C8B-B14F-4D97-AF65-F5344CB8AC3E}">
        <p14:creationId xmlns:p14="http://schemas.microsoft.com/office/powerpoint/2010/main" val="494016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8096" y="390892"/>
            <a:ext cx="6875118" cy="1280890"/>
          </a:xfrm>
        </p:spPr>
        <p:txBody>
          <a:bodyPr>
            <a:normAutofit/>
          </a:bodyPr>
          <a:lstStyle/>
          <a:p>
            <a:r>
              <a:rPr lang="da-DK" sz="3200" dirty="0" smtClean="0"/>
              <a:t>Principper for områdets udvikling</a:t>
            </a:r>
            <a:endParaRPr lang="da-DK" sz="3200" dirty="0"/>
          </a:p>
        </p:txBody>
      </p:sp>
      <p:sp>
        <p:nvSpPr>
          <p:cNvPr id="5" name="Pladsholder til indhold 2"/>
          <p:cNvSpPr>
            <a:spLocks noGrp="1"/>
          </p:cNvSpPr>
          <p:nvPr>
            <p:ph idx="1"/>
          </p:nvPr>
        </p:nvSpPr>
        <p:spPr>
          <a:xfrm>
            <a:off x="4507345" y="1671782"/>
            <a:ext cx="3550806" cy="4637578"/>
          </a:xfrm>
        </p:spPr>
        <p:txBody>
          <a:bodyPr>
            <a:normAutofit lnSpcReduction="10000"/>
          </a:bodyPr>
          <a:lstStyle/>
          <a:p>
            <a:pPr marL="342900" lvl="0" indent="-342900">
              <a:buClrTx/>
              <a:buFont typeface="+mj-lt"/>
              <a:buAutoNum type="arabicPeriod" startAt="3"/>
            </a:pPr>
            <a:r>
              <a:rPr lang="da-DK" sz="1600" dirty="0"/>
              <a:t>Det skal sikres at skovbyggelinjer overholdes for al ny bebyggelse. </a:t>
            </a:r>
          </a:p>
          <a:p>
            <a:pPr marL="342900" lvl="0" indent="-342900">
              <a:buClrTx/>
              <a:buFont typeface="+mj-lt"/>
              <a:buAutoNum type="arabicPeriod" startAt="3"/>
            </a:pPr>
            <a:endParaRPr lang="da-DK" sz="1600" dirty="0" smtClean="0"/>
          </a:p>
          <a:p>
            <a:pPr marL="342900" lvl="0" indent="-342900">
              <a:buClrTx/>
              <a:buFont typeface="+mj-lt"/>
              <a:buAutoNum type="arabicPeriod" startAt="3"/>
            </a:pPr>
            <a:endParaRPr lang="da-DK" sz="1600" dirty="0"/>
          </a:p>
          <a:p>
            <a:pPr marL="342900" lvl="0" indent="-342900">
              <a:buClrTx/>
              <a:buFont typeface="+mj-lt"/>
              <a:buAutoNum type="arabicPeriod" startAt="3"/>
            </a:pPr>
            <a:endParaRPr lang="da-DK" sz="1600" dirty="0" smtClean="0"/>
          </a:p>
          <a:p>
            <a:pPr marL="342900" lvl="0" indent="-342900">
              <a:buClrTx/>
              <a:buFont typeface="+mj-lt"/>
              <a:buAutoNum type="arabicPeriod" startAt="3"/>
            </a:pPr>
            <a:endParaRPr lang="da-DK" sz="1600" dirty="0"/>
          </a:p>
          <a:p>
            <a:pPr marL="342900" lvl="0" indent="-342900">
              <a:buClrTx/>
              <a:buFont typeface="+mj-lt"/>
              <a:buAutoNum type="arabicPeriod" startAt="3"/>
            </a:pPr>
            <a:r>
              <a:rPr lang="da-DK" sz="1600" dirty="0" smtClean="0"/>
              <a:t>Beskyttelse </a:t>
            </a:r>
            <a:r>
              <a:rPr lang="da-DK" sz="1600" dirty="0"/>
              <a:t>af drikkevand skal sikres, herunder sikres at de af Aarhus Kommune udpegede arealer </a:t>
            </a:r>
            <a:r>
              <a:rPr lang="da-DK" sz="1600" dirty="0" smtClean="0"/>
              <a:t>til vandbeskyttelse </a:t>
            </a:r>
            <a:r>
              <a:rPr lang="da-DK" sz="1600" dirty="0"/>
              <a:t>fastholdes og herunder sikres vandboringer jf. Miljøministeriets </a:t>
            </a:r>
            <a:r>
              <a:rPr lang="da-DK" sz="1600" dirty="0" smtClean="0"/>
              <a:t>retningslinjer. Der kan </a:t>
            </a:r>
            <a:r>
              <a:rPr lang="da-DK" sz="1600" dirty="0"/>
              <a:t>etableres skov eller eng på sådanne arealer, dog underordnet Helhedsplanens hensyn til de grønne kiler og kontakten til det åbne land jf. princip 1 og 5.</a:t>
            </a:r>
          </a:p>
          <a:p>
            <a:pPr marL="1165860" lvl="5" indent="-342900">
              <a:buClrTx/>
              <a:buFont typeface="Arial" panose="020B0604020202020204" pitchFamily="34" charset="0"/>
              <a:buChar char="•"/>
            </a:pPr>
            <a:endParaRPr lang="da-DK" sz="1400" dirty="0" smtClean="0"/>
          </a:p>
          <a:p>
            <a:endParaRPr lang="da-DK" dirty="0" smtClean="0"/>
          </a:p>
          <a:p>
            <a:pPr marL="0" indent="0">
              <a:buNone/>
            </a:pPr>
            <a:endParaRPr lang="da-DK" dirty="0"/>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646" y="1403927"/>
            <a:ext cx="3589009" cy="1930639"/>
          </a:xfrm>
          <a:prstGeom prst="rect">
            <a:avLst/>
          </a:prstGeom>
        </p:spPr>
      </p:pic>
    </p:spTree>
    <p:extLst>
      <p:ext uri="{BB962C8B-B14F-4D97-AF65-F5344CB8AC3E}">
        <p14:creationId xmlns:p14="http://schemas.microsoft.com/office/powerpoint/2010/main" val="4458741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8096" y="390892"/>
            <a:ext cx="6875118" cy="1280890"/>
          </a:xfrm>
        </p:spPr>
        <p:txBody>
          <a:bodyPr>
            <a:normAutofit/>
          </a:bodyPr>
          <a:lstStyle/>
          <a:p>
            <a:r>
              <a:rPr lang="da-DK" sz="3200" dirty="0" smtClean="0"/>
              <a:t>Principper for områdets udvikling</a:t>
            </a:r>
            <a:endParaRPr lang="da-DK" sz="3200" dirty="0"/>
          </a:p>
        </p:txBody>
      </p:sp>
      <p:sp>
        <p:nvSpPr>
          <p:cNvPr id="5" name="Pladsholder til indhold 2"/>
          <p:cNvSpPr>
            <a:spLocks noGrp="1"/>
          </p:cNvSpPr>
          <p:nvPr>
            <p:ph idx="1"/>
          </p:nvPr>
        </p:nvSpPr>
        <p:spPr>
          <a:xfrm>
            <a:off x="3731492" y="1671781"/>
            <a:ext cx="4326660" cy="5264727"/>
          </a:xfrm>
        </p:spPr>
        <p:txBody>
          <a:bodyPr>
            <a:normAutofit/>
          </a:bodyPr>
          <a:lstStyle/>
          <a:p>
            <a:pPr marL="342900" lvl="0" indent="-342900">
              <a:buClrTx/>
              <a:buFont typeface="+mj-lt"/>
              <a:buAutoNum type="arabicPeriod" startAt="5"/>
            </a:pPr>
            <a:r>
              <a:rPr lang="da-DK" sz="1600" dirty="0"/>
              <a:t>Det skal sikres at byens møde med det åbne land/marker bevares for al fremtid. Dette omfatter også en varig adskillelse af Mårslet og Tranbjerg samt bevarelse af de fritliggende landsbybebyggelser i 8320.</a:t>
            </a:r>
          </a:p>
          <a:p>
            <a:pPr marL="342900" lvl="0" indent="-342900">
              <a:buClrTx/>
              <a:buFont typeface="+mj-lt"/>
              <a:buAutoNum type="arabicPeriod" startAt="5"/>
            </a:pPr>
            <a:endParaRPr lang="da-DK" sz="1600" dirty="0" smtClean="0"/>
          </a:p>
          <a:p>
            <a:pPr marL="342900" lvl="0" indent="-342900">
              <a:buClrTx/>
              <a:buFont typeface="+mj-lt"/>
              <a:buAutoNum type="arabicPeriod" startAt="5"/>
            </a:pPr>
            <a:endParaRPr lang="da-DK" sz="1600" dirty="0" smtClean="0"/>
          </a:p>
          <a:p>
            <a:pPr marL="342900" lvl="0" indent="-342900">
              <a:buClrTx/>
              <a:buFont typeface="+mj-lt"/>
              <a:buAutoNum type="arabicPeriod" startAt="5"/>
            </a:pPr>
            <a:r>
              <a:rPr lang="da-DK" sz="1600" dirty="0" smtClean="0"/>
              <a:t>Det </a:t>
            </a:r>
            <a:r>
              <a:rPr lang="da-DK" sz="1600" dirty="0"/>
              <a:t>skal sikres, at vandløb i form af åer og bække bevares eller genetableres som del af nye byudviklingsområder.</a:t>
            </a:r>
          </a:p>
          <a:p>
            <a:pPr marL="342900" lvl="0" indent="-342900">
              <a:buClrTx/>
              <a:buFont typeface="+mj-lt"/>
              <a:buAutoNum type="arabicPeriod" startAt="5"/>
            </a:pPr>
            <a:endParaRPr lang="da-DK" sz="1600" dirty="0" smtClean="0"/>
          </a:p>
          <a:p>
            <a:pPr marL="342900" lvl="0" indent="-342900">
              <a:buClrTx/>
              <a:buFont typeface="+mj-lt"/>
              <a:buAutoNum type="arabicPeriod" startAt="5"/>
            </a:pPr>
            <a:endParaRPr lang="da-DK" sz="1600" dirty="0" smtClean="0"/>
          </a:p>
          <a:p>
            <a:pPr marL="342900" lvl="0" indent="-342900">
              <a:buClrTx/>
              <a:buFont typeface="+mj-lt"/>
              <a:buAutoNum type="arabicPeriod" startAt="5"/>
            </a:pPr>
            <a:r>
              <a:rPr lang="da-DK" sz="1600" dirty="0" smtClean="0"/>
              <a:t>Det </a:t>
            </a:r>
            <a:r>
              <a:rPr lang="da-DK" sz="1600" dirty="0"/>
              <a:t>skal sikres, at de af Slots- og Kulturstyrelsen udpegede historiske diger bevares, formidles og forenes med borgernes ønsker for byens udvikling.</a:t>
            </a:r>
          </a:p>
          <a:p>
            <a:pPr marL="1165860" lvl="5" indent="-342900">
              <a:buClrTx/>
              <a:buFont typeface="+mj-lt"/>
              <a:buAutoNum type="arabicPeriod"/>
            </a:pPr>
            <a:endParaRPr lang="da-DK" sz="1400" dirty="0" smtClean="0"/>
          </a:p>
          <a:p>
            <a:endParaRPr lang="da-DK" dirty="0" smtClean="0"/>
          </a:p>
          <a:p>
            <a:pPr marL="0" indent="0">
              <a:buNone/>
            </a:pPr>
            <a:endParaRPr lang="da-DK" dirty="0"/>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927" y="1484744"/>
            <a:ext cx="2133600" cy="1600200"/>
          </a:xfrm>
          <a:prstGeom prst="rect">
            <a:avLst/>
          </a:prstGeom>
        </p:spPr>
      </p:pic>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928" y="3427235"/>
            <a:ext cx="2133599" cy="1644549"/>
          </a:xfrm>
          <a:prstGeom prst="rect">
            <a:avLst/>
          </a:prstGeom>
        </p:spPr>
      </p:pic>
    </p:spTree>
    <p:extLst>
      <p:ext uri="{BB962C8B-B14F-4D97-AF65-F5344CB8AC3E}">
        <p14:creationId xmlns:p14="http://schemas.microsoft.com/office/powerpoint/2010/main" val="21493282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36" y="594933"/>
            <a:ext cx="8465270" cy="5923703"/>
          </a:xfrm>
          <a:prstGeom prst="rect">
            <a:avLst/>
          </a:prstGeom>
          <a:effectLst>
            <a:softEdge rad="177800"/>
          </a:effectLst>
        </p:spPr>
      </p:pic>
      <p:sp>
        <p:nvSpPr>
          <p:cNvPr id="2" name="Titel 1"/>
          <p:cNvSpPr>
            <a:spLocks noGrp="1"/>
          </p:cNvSpPr>
          <p:nvPr>
            <p:ph type="title"/>
          </p:nvPr>
        </p:nvSpPr>
        <p:spPr>
          <a:xfrm>
            <a:off x="188536" y="-137009"/>
            <a:ext cx="8798445" cy="1280890"/>
          </a:xfrm>
        </p:spPr>
        <p:txBody>
          <a:bodyPr>
            <a:normAutofit/>
          </a:bodyPr>
          <a:lstStyle/>
          <a:p>
            <a:r>
              <a:rPr lang="da-DK" sz="3200" dirty="0" smtClean="0"/>
              <a:t>forslag efter borgermøder: En ring for bløde trafikanter</a:t>
            </a:r>
            <a:endParaRPr lang="da-DK" sz="3200" dirty="0"/>
          </a:p>
        </p:txBody>
      </p:sp>
      <p:sp>
        <p:nvSpPr>
          <p:cNvPr id="6" name="Tekstfelt 5"/>
          <p:cNvSpPr txBox="1"/>
          <p:nvPr/>
        </p:nvSpPr>
        <p:spPr>
          <a:xfrm>
            <a:off x="6212264" y="838986"/>
            <a:ext cx="2686639" cy="1169551"/>
          </a:xfrm>
          <a:prstGeom prst="rect">
            <a:avLst/>
          </a:prstGeom>
          <a:noFill/>
        </p:spPr>
        <p:txBody>
          <a:bodyPr wrap="square" rtlCol="0">
            <a:spAutoFit/>
          </a:bodyPr>
          <a:lstStyle/>
          <a:p>
            <a:r>
              <a:rPr lang="da-DK" sz="1400" dirty="0" smtClean="0"/>
              <a:t>Uløste problemer:</a:t>
            </a:r>
          </a:p>
          <a:p>
            <a:pPr marL="342900" indent="-342900">
              <a:buAutoNum type="arabicPeriod"/>
            </a:pPr>
            <a:r>
              <a:rPr lang="da-DK" sz="1400" dirty="0" smtClean="0"/>
              <a:t>Tæt trafik i midtby</a:t>
            </a:r>
          </a:p>
          <a:p>
            <a:pPr marL="342900" indent="-342900">
              <a:buAutoNum type="arabicPeriod"/>
            </a:pPr>
            <a:r>
              <a:rPr lang="da-DK" sz="1400" dirty="0" smtClean="0"/>
              <a:t>Banen opdeler byen</a:t>
            </a:r>
          </a:p>
          <a:p>
            <a:pPr marL="342900" indent="-342900">
              <a:buAutoNum type="arabicPeriod"/>
            </a:pPr>
            <a:r>
              <a:rPr lang="da-DK" sz="1400" dirty="0" smtClean="0"/>
              <a:t>Ønske om bedre forbindelser til rekreative formål</a:t>
            </a:r>
          </a:p>
        </p:txBody>
      </p:sp>
      <p:sp>
        <p:nvSpPr>
          <p:cNvPr id="7" name="Ellipse 6"/>
          <p:cNvSpPr/>
          <p:nvPr/>
        </p:nvSpPr>
        <p:spPr>
          <a:xfrm>
            <a:off x="2875174" y="2083323"/>
            <a:ext cx="2375554" cy="3167406"/>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9" name="Lige pilforbindelse 8"/>
          <p:cNvCxnSpPr/>
          <p:nvPr/>
        </p:nvCxnSpPr>
        <p:spPr>
          <a:xfrm flipH="1" flipV="1">
            <a:off x="3271101" y="716437"/>
            <a:ext cx="65988" cy="1517716"/>
          </a:xfrm>
          <a:prstGeom prst="straightConnector1">
            <a:avLst/>
          </a:prstGeom>
          <a:ln w="4762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Kombinationstegning 13"/>
          <p:cNvSpPr/>
          <p:nvPr/>
        </p:nvSpPr>
        <p:spPr>
          <a:xfrm>
            <a:off x="5316718" y="4034672"/>
            <a:ext cx="2903455" cy="565608"/>
          </a:xfrm>
          <a:custGeom>
            <a:avLst/>
            <a:gdLst>
              <a:gd name="connsiteX0" fmla="*/ 0 w 2903455"/>
              <a:gd name="connsiteY0" fmla="*/ 0 h 565608"/>
              <a:gd name="connsiteX1" fmla="*/ 669303 w 2903455"/>
              <a:gd name="connsiteY1" fmla="*/ 377072 h 565608"/>
              <a:gd name="connsiteX2" fmla="*/ 2290713 w 2903455"/>
              <a:gd name="connsiteY2" fmla="*/ 169683 h 565608"/>
              <a:gd name="connsiteX3" fmla="*/ 2903455 w 2903455"/>
              <a:gd name="connsiteY3" fmla="*/ 565608 h 565608"/>
            </a:gdLst>
            <a:ahLst/>
            <a:cxnLst>
              <a:cxn ang="0">
                <a:pos x="connsiteX0" y="connsiteY0"/>
              </a:cxn>
              <a:cxn ang="0">
                <a:pos x="connsiteX1" y="connsiteY1"/>
              </a:cxn>
              <a:cxn ang="0">
                <a:pos x="connsiteX2" y="connsiteY2"/>
              </a:cxn>
              <a:cxn ang="0">
                <a:pos x="connsiteX3" y="connsiteY3"/>
              </a:cxn>
            </a:cxnLst>
            <a:rect l="l" t="t" r="r" b="b"/>
            <a:pathLst>
              <a:path w="2903455" h="565608">
                <a:moveTo>
                  <a:pt x="0" y="0"/>
                </a:moveTo>
                <a:cubicBezTo>
                  <a:pt x="143759" y="174396"/>
                  <a:pt x="287518" y="348792"/>
                  <a:pt x="669303" y="377072"/>
                </a:cubicBezTo>
                <a:cubicBezTo>
                  <a:pt x="1051088" y="405352"/>
                  <a:pt x="1918354" y="138260"/>
                  <a:pt x="2290713" y="169683"/>
                </a:cubicBezTo>
                <a:cubicBezTo>
                  <a:pt x="2663072" y="201106"/>
                  <a:pt x="2765195" y="542041"/>
                  <a:pt x="2903455" y="565608"/>
                </a:cubicBezTo>
              </a:path>
            </a:pathLst>
          </a:custGeom>
          <a:noFill/>
          <a:ln w="4445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08802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443" y="-137009"/>
            <a:ext cx="11093443" cy="7762808"/>
          </a:xfrm>
          <a:prstGeom prst="rect">
            <a:avLst/>
          </a:prstGeom>
          <a:effectLst>
            <a:softEdge rad="177800"/>
          </a:effectLst>
        </p:spPr>
      </p:pic>
      <p:sp>
        <p:nvSpPr>
          <p:cNvPr id="2" name="Titel 1"/>
          <p:cNvSpPr>
            <a:spLocks noGrp="1"/>
          </p:cNvSpPr>
          <p:nvPr>
            <p:ph type="title"/>
          </p:nvPr>
        </p:nvSpPr>
        <p:spPr>
          <a:xfrm>
            <a:off x="188536" y="-137009"/>
            <a:ext cx="8798445" cy="1280890"/>
          </a:xfrm>
        </p:spPr>
        <p:txBody>
          <a:bodyPr>
            <a:normAutofit/>
          </a:bodyPr>
          <a:lstStyle/>
          <a:p>
            <a:r>
              <a:rPr lang="da-DK" sz="3200" dirty="0" smtClean="0"/>
              <a:t>forslag efter borgermøder: Flytning af trinbræt</a:t>
            </a:r>
            <a:endParaRPr lang="da-DK" sz="3200" dirty="0"/>
          </a:p>
        </p:txBody>
      </p:sp>
      <p:sp>
        <p:nvSpPr>
          <p:cNvPr id="6" name="Tekstfelt 5"/>
          <p:cNvSpPr txBox="1"/>
          <p:nvPr/>
        </p:nvSpPr>
        <p:spPr>
          <a:xfrm>
            <a:off x="6212264" y="838986"/>
            <a:ext cx="2686639" cy="1169551"/>
          </a:xfrm>
          <a:prstGeom prst="rect">
            <a:avLst/>
          </a:prstGeom>
          <a:noFill/>
        </p:spPr>
        <p:txBody>
          <a:bodyPr wrap="square" rtlCol="0">
            <a:spAutoFit/>
          </a:bodyPr>
          <a:lstStyle/>
          <a:p>
            <a:r>
              <a:rPr lang="da-DK" sz="1400" dirty="0" smtClean="0"/>
              <a:t>Uløste problemer:</a:t>
            </a:r>
          </a:p>
          <a:p>
            <a:pPr marL="342900" indent="-342900">
              <a:buAutoNum type="arabicPeriod"/>
            </a:pPr>
            <a:r>
              <a:rPr lang="da-DK" sz="1400" dirty="0" smtClean="0"/>
              <a:t>AAK ønsker stationsnær fortætning</a:t>
            </a:r>
          </a:p>
          <a:p>
            <a:pPr marL="342900" indent="-342900">
              <a:buAutoNum type="arabicPeriod"/>
            </a:pPr>
            <a:r>
              <a:rPr lang="da-DK" sz="1400" dirty="0" smtClean="0"/>
              <a:t>Banen opdeler byen</a:t>
            </a:r>
          </a:p>
          <a:p>
            <a:pPr marL="342900" indent="-342900">
              <a:buAutoNum type="arabicPeriod"/>
            </a:pPr>
            <a:r>
              <a:rPr lang="da-DK" sz="1400" dirty="0" smtClean="0"/>
              <a:t>Stationer overlapper</a:t>
            </a:r>
          </a:p>
        </p:txBody>
      </p:sp>
      <p:sp>
        <p:nvSpPr>
          <p:cNvPr id="5" name="Ellipse 4"/>
          <p:cNvSpPr/>
          <p:nvPr/>
        </p:nvSpPr>
        <p:spPr>
          <a:xfrm>
            <a:off x="2223486" y="2413263"/>
            <a:ext cx="3338327" cy="3080375"/>
          </a:xfrm>
          <a:prstGeom prst="ellipse">
            <a:avLst/>
          </a:prstGeom>
          <a:solidFill>
            <a:schemeClr val="accent1">
              <a:lumMod val="60000"/>
              <a:lumOff val="40000"/>
              <a:alpha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p:cNvSpPr/>
          <p:nvPr/>
        </p:nvSpPr>
        <p:spPr>
          <a:xfrm>
            <a:off x="676871" y="1316039"/>
            <a:ext cx="3338327" cy="3080375"/>
          </a:xfrm>
          <a:prstGeom prst="ellipse">
            <a:avLst/>
          </a:prstGeom>
          <a:solidFill>
            <a:schemeClr val="accent1">
              <a:lumMod val="60000"/>
              <a:lumOff val="40000"/>
              <a:alpha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14635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grpId="1" nodeType="clickEffect">
                                  <p:stCondLst>
                                    <p:cond delay="0"/>
                                  </p:stCondLst>
                                  <p:childTnLst>
                                    <p:animMotion origin="layout" path="M -3.61111E-6 -0.0007 L -0.01024 -0.02686 C -0.0125 -0.03241 -0.0151 -0.04075 -0.01718 -0.04977 C -0.01961 -0.05973 -0.02135 -0.06829 -0.02152 -0.07454 L -0.025 -0.10325 " pathEditMode="relative" rAng="4320000" ptsTypes="AAAAA">
                                      <p:cBhvr>
                                        <p:cTn id="16" dur="2000" fill="hold"/>
                                        <p:tgtEl>
                                          <p:spTgt spid="7"/>
                                        </p:tgtEl>
                                        <p:attrNameLst>
                                          <p:attrName>ppt_x</p:attrName>
                                          <p:attrName>ppt_y</p:attrName>
                                        </p:attrNameLst>
                                      </p:cBhvr>
                                      <p:rCtr x="-1476" y="-5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8096" y="390892"/>
            <a:ext cx="6875118" cy="1280890"/>
          </a:xfrm>
        </p:spPr>
        <p:txBody>
          <a:bodyPr>
            <a:normAutofit/>
          </a:bodyPr>
          <a:lstStyle/>
          <a:p>
            <a:r>
              <a:rPr lang="da-DK" sz="3200" dirty="0" smtClean="0"/>
              <a:t>Videre proces og høring</a:t>
            </a:r>
            <a:endParaRPr lang="da-DK" sz="3200" dirty="0"/>
          </a:p>
        </p:txBody>
      </p:sp>
      <p:sp>
        <p:nvSpPr>
          <p:cNvPr id="5" name="Pladsholder til indhold 2"/>
          <p:cNvSpPr>
            <a:spLocks noGrp="1"/>
          </p:cNvSpPr>
          <p:nvPr>
            <p:ph idx="1"/>
          </p:nvPr>
        </p:nvSpPr>
        <p:spPr>
          <a:xfrm>
            <a:off x="768096" y="1671782"/>
            <a:ext cx="7290055" cy="4637578"/>
          </a:xfrm>
        </p:spPr>
        <p:txBody>
          <a:bodyPr>
            <a:normAutofit/>
          </a:bodyPr>
          <a:lstStyle/>
          <a:p>
            <a:pPr>
              <a:buClr>
                <a:schemeClr val="tx1"/>
              </a:buClr>
              <a:buFont typeface="Arial" panose="020B0604020202020204" pitchFamily="34" charset="0"/>
              <a:buChar char="•"/>
            </a:pPr>
            <a:r>
              <a:rPr lang="da-DK" sz="1600" dirty="0" smtClean="0"/>
              <a:t>Udkastet sammen med kommentarer fra aftenens møde udsendes til grundejerforeninger og lægges frem på Mårslet Net til høring i mindst fire uger</a:t>
            </a:r>
          </a:p>
          <a:p>
            <a:pPr>
              <a:buClr>
                <a:schemeClr val="tx1"/>
              </a:buClr>
              <a:buFont typeface="Arial" panose="020B0604020202020204" pitchFamily="34" charset="0"/>
              <a:buChar char="•"/>
            </a:pPr>
            <a:r>
              <a:rPr lang="da-DK" sz="1600" dirty="0" smtClean="0"/>
              <a:t>Lokalsamfundsbeskrivelsen og principperne fremlægges for Aarhus Kommune</a:t>
            </a:r>
          </a:p>
          <a:p>
            <a:pPr>
              <a:buClr>
                <a:schemeClr val="tx1"/>
              </a:buClr>
              <a:buFont typeface="Arial" panose="020B0604020202020204" pitchFamily="34" charset="0"/>
              <a:buChar char="•"/>
            </a:pPr>
            <a:r>
              <a:rPr lang="da-DK" sz="1600" dirty="0" smtClean="0"/>
              <a:t>Helhedsplanen skrives færdig efter høringsperioden og offentliggøres</a:t>
            </a:r>
          </a:p>
          <a:p>
            <a:pPr>
              <a:buClr>
                <a:schemeClr val="tx1"/>
              </a:buClr>
              <a:buFont typeface="Arial" panose="020B0604020202020204" pitchFamily="34" charset="0"/>
              <a:buChar char="•"/>
            </a:pPr>
            <a:r>
              <a:rPr lang="da-DK" sz="1600" dirty="0" smtClean="0"/>
              <a:t>Den samlede proces omkring Helhedsplanens tilblivelse fremlægges og drøftes på Fællesrådets næste repræsentantskabsmøde</a:t>
            </a:r>
          </a:p>
          <a:p>
            <a:pPr marL="1165860" lvl="5" indent="-342900">
              <a:buClrTx/>
              <a:buFont typeface="Arial" panose="020B0604020202020204" pitchFamily="34" charset="0"/>
              <a:buChar char="•"/>
            </a:pPr>
            <a:endParaRPr lang="da-DK" sz="1400" dirty="0" smtClean="0"/>
          </a:p>
          <a:p>
            <a:endParaRPr lang="da-DK" dirty="0" smtClean="0"/>
          </a:p>
          <a:p>
            <a:pPr marL="0" indent="0">
              <a:buNone/>
            </a:pPr>
            <a:endParaRPr lang="da-DK" dirty="0"/>
          </a:p>
        </p:txBody>
      </p:sp>
    </p:spTree>
    <p:extLst>
      <p:ext uri="{BB962C8B-B14F-4D97-AF65-F5344CB8AC3E}">
        <p14:creationId xmlns:p14="http://schemas.microsoft.com/office/powerpoint/2010/main" val="3891385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8096" y="289652"/>
            <a:ext cx="7290054" cy="1499616"/>
          </a:xfrm>
        </p:spPr>
        <p:txBody>
          <a:bodyPr>
            <a:normAutofit/>
          </a:bodyPr>
          <a:lstStyle/>
          <a:p>
            <a:r>
              <a:rPr lang="da-DK" sz="3200" dirty="0" smtClean="0"/>
              <a:t>Aftenens program</a:t>
            </a:r>
            <a:endParaRPr lang="da-DK" sz="3200" dirty="0"/>
          </a:p>
        </p:txBody>
      </p:sp>
      <p:sp>
        <p:nvSpPr>
          <p:cNvPr id="3" name="Pladsholder til indhold 2"/>
          <p:cNvSpPr>
            <a:spLocks noGrp="1"/>
          </p:cNvSpPr>
          <p:nvPr>
            <p:ph idx="1"/>
          </p:nvPr>
        </p:nvSpPr>
        <p:spPr>
          <a:xfrm>
            <a:off x="768096" y="1297709"/>
            <a:ext cx="7290055" cy="4023360"/>
          </a:xfrm>
        </p:spPr>
        <p:txBody>
          <a:bodyPr>
            <a:normAutofit/>
          </a:bodyPr>
          <a:lstStyle/>
          <a:p>
            <a:pPr lvl="1">
              <a:buClrTx/>
              <a:buSzPct val="75000"/>
              <a:buFont typeface="Arial" panose="020B0604020202020204" pitchFamily="34" charset="0"/>
              <a:buChar char="•"/>
            </a:pPr>
            <a:r>
              <a:rPr lang="da-DK" sz="2000" dirty="0" smtClean="0"/>
              <a:t>Om baggrunden for Helhedsplanen</a:t>
            </a:r>
          </a:p>
          <a:p>
            <a:pPr lvl="1">
              <a:buClrTx/>
              <a:buSzPct val="75000"/>
              <a:buFont typeface="Arial" panose="020B0604020202020204" pitchFamily="34" charset="0"/>
              <a:buChar char="•"/>
            </a:pPr>
            <a:r>
              <a:rPr lang="da-DK" sz="2000" dirty="0" smtClean="0"/>
              <a:t>Hvad er en helhedsplan og hvordan skal den bruges</a:t>
            </a:r>
          </a:p>
          <a:p>
            <a:pPr lvl="1">
              <a:buClrTx/>
              <a:buSzPct val="75000"/>
              <a:buFont typeface="Arial" panose="020B0604020202020204" pitchFamily="34" charset="0"/>
              <a:buChar char="•"/>
            </a:pPr>
            <a:r>
              <a:rPr lang="da-DK" sz="2000" dirty="0" smtClean="0"/>
              <a:t>Mårslets første helhedsplan</a:t>
            </a:r>
          </a:p>
          <a:p>
            <a:pPr lvl="1">
              <a:buClrTx/>
              <a:buSzPct val="75000"/>
              <a:buFont typeface="Arial" panose="020B0604020202020204" pitchFamily="34" charset="0"/>
              <a:buChar char="•"/>
            </a:pPr>
            <a:r>
              <a:rPr lang="da-DK" sz="2000" dirty="0" smtClean="0"/>
              <a:t>Præsentation af ny lokalsamfundsbeskrivelse</a:t>
            </a:r>
          </a:p>
          <a:p>
            <a:pPr lvl="1">
              <a:buClrTx/>
              <a:buSzPct val="75000"/>
              <a:buFont typeface="Arial" panose="020B0604020202020204" pitchFamily="34" charset="0"/>
              <a:buChar char="•"/>
            </a:pPr>
            <a:r>
              <a:rPr lang="da-DK" sz="2000" dirty="0" smtClean="0"/>
              <a:t>Principper for byens udvikling</a:t>
            </a:r>
          </a:p>
          <a:p>
            <a:pPr lvl="1">
              <a:buClrTx/>
              <a:buSzPct val="75000"/>
              <a:buFont typeface="Arial" panose="020B0604020202020204" pitchFamily="34" charset="0"/>
              <a:buChar char="•"/>
            </a:pPr>
            <a:r>
              <a:rPr lang="da-DK" sz="2000" dirty="0" smtClean="0"/>
              <a:t>To konkrete forslag</a:t>
            </a:r>
          </a:p>
          <a:p>
            <a:pPr lvl="1">
              <a:buClrTx/>
              <a:buSzPct val="75000"/>
              <a:buFont typeface="Arial" panose="020B0604020202020204" pitchFamily="34" charset="0"/>
              <a:buChar char="•"/>
            </a:pPr>
            <a:r>
              <a:rPr lang="da-DK" sz="2000" dirty="0" smtClean="0"/>
              <a:t>Plan for videre proces og høring</a:t>
            </a:r>
          </a:p>
          <a:p>
            <a:pPr lvl="1">
              <a:buClrTx/>
              <a:buSzPct val="75000"/>
              <a:buFont typeface="Arial" panose="020B0604020202020204" pitchFamily="34" charset="0"/>
              <a:buChar char="•"/>
            </a:pPr>
            <a:r>
              <a:rPr lang="da-DK" sz="2000" dirty="0" smtClean="0"/>
              <a:t>Kaffepause ca. </a:t>
            </a:r>
            <a:r>
              <a:rPr lang="da-DK" sz="2000" dirty="0" err="1" smtClean="0"/>
              <a:t>kl</a:t>
            </a:r>
            <a:r>
              <a:rPr lang="da-DK" sz="2000" dirty="0" smtClean="0"/>
              <a:t> 1945</a:t>
            </a:r>
          </a:p>
          <a:p>
            <a:pPr lvl="1">
              <a:buClrTx/>
              <a:buSzPct val="75000"/>
              <a:buFont typeface="Arial" panose="020B0604020202020204" pitchFamily="34" charset="0"/>
              <a:buChar char="•"/>
            </a:pPr>
            <a:r>
              <a:rPr lang="da-DK" sz="2000" dirty="0" smtClean="0"/>
              <a:t>Debat og opsamling</a:t>
            </a:r>
          </a:p>
          <a:p>
            <a:pPr lvl="1">
              <a:buClrTx/>
              <a:buSzPct val="75000"/>
              <a:buFont typeface="Arial" panose="020B0604020202020204" pitchFamily="34" charset="0"/>
              <a:buChar char="•"/>
            </a:pPr>
            <a:r>
              <a:rPr lang="da-DK" sz="2000" dirty="0" smtClean="0"/>
              <a:t>Tak for i aften ca. </a:t>
            </a:r>
            <a:r>
              <a:rPr lang="da-DK" sz="2000" dirty="0" err="1" smtClean="0"/>
              <a:t>kl</a:t>
            </a:r>
            <a:r>
              <a:rPr lang="da-DK" sz="2000" dirty="0" smtClean="0"/>
              <a:t> 2100</a:t>
            </a:r>
            <a:endParaRPr lang="da-DK" sz="2000" dirty="0"/>
          </a:p>
        </p:txBody>
      </p:sp>
      <p:pic>
        <p:nvPicPr>
          <p:cNvPr id="4" name="Billede 3"/>
          <p:cNvPicPr>
            <a:picLocks noChangeAspect="1"/>
          </p:cNvPicPr>
          <p:nvPr/>
        </p:nvPicPr>
        <p:blipFill>
          <a:blip r:embed="rId2"/>
          <a:stretch>
            <a:fillRect/>
          </a:stretch>
        </p:blipFill>
        <p:spPr>
          <a:xfrm rot="764885">
            <a:off x="4306490" y="3182885"/>
            <a:ext cx="4095079" cy="3071310"/>
          </a:xfrm>
          <a:prstGeom prst="rect">
            <a:avLst/>
          </a:prstGeom>
        </p:spPr>
      </p:pic>
    </p:spTree>
    <p:extLst>
      <p:ext uri="{BB962C8B-B14F-4D97-AF65-F5344CB8AC3E}">
        <p14:creationId xmlns:p14="http://schemas.microsoft.com/office/powerpoint/2010/main" val="36267262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Pause i 20 minutter</a:t>
            </a:r>
            <a:endParaRPr lang="da-DK" dirty="0"/>
          </a:p>
        </p:txBody>
      </p:sp>
      <p:sp>
        <p:nvSpPr>
          <p:cNvPr id="3" name="Pladsholder til indhold 2"/>
          <p:cNvSpPr>
            <a:spLocks noGrp="1"/>
          </p:cNvSpPr>
          <p:nvPr>
            <p:ph idx="1"/>
          </p:nvPr>
        </p:nvSpPr>
        <p:spPr/>
        <p:txBody>
          <a:bodyPr/>
          <a:lstStyle/>
          <a:p>
            <a:endParaRPr lang="da-DK"/>
          </a:p>
        </p:txBody>
      </p:sp>
    </p:spTree>
    <p:extLst>
      <p:ext uri="{BB962C8B-B14F-4D97-AF65-F5344CB8AC3E}">
        <p14:creationId xmlns:p14="http://schemas.microsoft.com/office/powerpoint/2010/main" val="29498105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6564" y="280423"/>
            <a:ext cx="7290054" cy="1499616"/>
          </a:xfrm>
        </p:spPr>
        <p:txBody>
          <a:bodyPr>
            <a:normAutofit/>
          </a:bodyPr>
          <a:lstStyle/>
          <a:p>
            <a:r>
              <a:rPr lang="da-DK" sz="3200" dirty="0" smtClean="0"/>
              <a:t>Hvad er en helhedsplan?</a:t>
            </a:r>
            <a:endParaRPr lang="da-DK" sz="3200" dirty="0"/>
          </a:p>
        </p:txBody>
      </p:sp>
      <p:sp>
        <p:nvSpPr>
          <p:cNvPr id="3" name="Pladsholder til indhold 2"/>
          <p:cNvSpPr>
            <a:spLocks noGrp="1"/>
          </p:cNvSpPr>
          <p:nvPr>
            <p:ph idx="1"/>
          </p:nvPr>
        </p:nvSpPr>
        <p:spPr>
          <a:xfrm>
            <a:off x="786563" y="1639462"/>
            <a:ext cx="7290055" cy="4023360"/>
          </a:xfrm>
        </p:spPr>
        <p:txBody>
          <a:bodyPr>
            <a:normAutofit/>
          </a:bodyPr>
          <a:lstStyle/>
          <a:p>
            <a:r>
              <a:rPr lang="da-DK" sz="1800" dirty="0"/>
              <a:t>Helhedsplanen skal præcist beskrive det, som gør det godt at bo her, og også pege på de ting som kan blive bedre endnu. Med andre ord skal vi beskrive de gode udviklingsmuligheder, som udbygger og sikrer områdets mange fine </a:t>
            </a:r>
            <a:r>
              <a:rPr lang="da-DK" sz="1800" b="1" dirty="0"/>
              <a:t>kvaliteter</a:t>
            </a:r>
            <a:r>
              <a:rPr lang="da-DK" sz="1800" dirty="0" smtClean="0"/>
              <a:t>.</a:t>
            </a:r>
          </a:p>
          <a:p>
            <a:endParaRPr lang="da-DK" sz="1800" dirty="0"/>
          </a:p>
          <a:p>
            <a:r>
              <a:rPr lang="da-DK" sz="1800" dirty="0" smtClean="0"/>
              <a:t>Helhedsplanen </a:t>
            </a:r>
            <a:r>
              <a:rPr lang="da-DK" sz="1800" b="1" dirty="0" smtClean="0"/>
              <a:t>strukturerer </a:t>
            </a:r>
            <a:r>
              <a:rPr lang="da-DK" sz="1800" dirty="0" smtClean="0"/>
              <a:t>og </a:t>
            </a:r>
            <a:r>
              <a:rPr lang="da-DK" sz="1800" b="1" dirty="0" smtClean="0"/>
              <a:t>skaber sammenhæng </a:t>
            </a:r>
            <a:r>
              <a:rPr lang="da-DK" sz="1800" dirty="0" smtClean="0"/>
              <a:t>i ”det vi synes der er vigtigt”.</a:t>
            </a:r>
          </a:p>
          <a:p>
            <a:endParaRPr lang="da-DK" sz="1800" dirty="0" smtClean="0"/>
          </a:p>
          <a:p>
            <a:r>
              <a:rPr lang="da-DK" sz="1800" dirty="0" smtClean="0"/>
              <a:t>Helhedsplanen er derfor en langtidsholdbar plan, som understøtter samarbejdet mellem Aarhus Kommune og lokalområdet.</a:t>
            </a:r>
            <a:endParaRPr lang="da-DK" sz="1800" dirty="0"/>
          </a:p>
        </p:txBody>
      </p:sp>
    </p:spTree>
    <p:extLst>
      <p:ext uri="{BB962C8B-B14F-4D97-AF65-F5344CB8AC3E}">
        <p14:creationId xmlns:p14="http://schemas.microsoft.com/office/powerpoint/2010/main" val="1618833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8912" y="374725"/>
            <a:ext cx="7204364" cy="1280890"/>
          </a:xfrm>
        </p:spPr>
        <p:txBody>
          <a:bodyPr>
            <a:normAutofit/>
          </a:bodyPr>
          <a:lstStyle/>
          <a:p>
            <a:r>
              <a:rPr lang="da-DK" sz="3200" dirty="0" smtClean="0"/>
              <a:t>Om helhedsplanens baggrund:</a:t>
            </a:r>
            <a:endParaRPr lang="da-DK" sz="3200" dirty="0"/>
          </a:p>
        </p:txBody>
      </p:sp>
      <p:pic>
        <p:nvPicPr>
          <p:cNvPr id="7" name="Billede 6"/>
          <p:cNvPicPr>
            <a:picLocks noChangeAspect="1"/>
          </p:cNvPicPr>
          <p:nvPr/>
        </p:nvPicPr>
        <p:blipFill>
          <a:blip r:embed="rId2"/>
          <a:stretch>
            <a:fillRect/>
          </a:stretch>
        </p:blipFill>
        <p:spPr>
          <a:xfrm>
            <a:off x="341748" y="2582389"/>
            <a:ext cx="2373355" cy="3435441"/>
          </a:xfrm>
          <a:prstGeom prst="rect">
            <a:avLst/>
          </a:prstGeom>
        </p:spPr>
      </p:pic>
      <p:pic>
        <p:nvPicPr>
          <p:cNvPr id="3" name="Billede 2"/>
          <p:cNvPicPr>
            <a:picLocks noChangeAspect="1"/>
          </p:cNvPicPr>
          <p:nvPr/>
        </p:nvPicPr>
        <p:blipFill>
          <a:blip r:embed="rId3"/>
          <a:stretch>
            <a:fillRect/>
          </a:stretch>
        </p:blipFill>
        <p:spPr>
          <a:xfrm>
            <a:off x="3221215" y="2582389"/>
            <a:ext cx="2432004" cy="3435441"/>
          </a:xfrm>
          <a:prstGeom prst="rect">
            <a:avLst/>
          </a:prstGeom>
        </p:spPr>
      </p:pic>
      <p:sp>
        <p:nvSpPr>
          <p:cNvPr id="4" name="Tekstfelt 3"/>
          <p:cNvSpPr txBox="1"/>
          <p:nvPr/>
        </p:nvSpPr>
        <p:spPr>
          <a:xfrm>
            <a:off x="738912" y="1301499"/>
            <a:ext cx="6936509" cy="923330"/>
          </a:xfrm>
          <a:prstGeom prst="rect">
            <a:avLst/>
          </a:prstGeom>
          <a:noFill/>
        </p:spPr>
        <p:txBody>
          <a:bodyPr wrap="square" rtlCol="0">
            <a:spAutoFit/>
          </a:bodyPr>
          <a:lstStyle/>
          <a:p>
            <a:pPr marL="285750" indent="-285750">
              <a:buSzPct val="75000"/>
              <a:buFont typeface="Arial" panose="020B0604020202020204" pitchFamily="34" charset="0"/>
              <a:buChar char="•"/>
            </a:pPr>
            <a:r>
              <a:rPr lang="da-DK" dirty="0"/>
              <a:t>Planstrategi </a:t>
            </a:r>
            <a:r>
              <a:rPr lang="da-DK" dirty="0" smtClean="0"/>
              <a:t>for Aarhus Kommune</a:t>
            </a:r>
          </a:p>
          <a:p>
            <a:pPr marL="285750" indent="-285750">
              <a:buSzPct val="75000"/>
              <a:buFont typeface="Arial" panose="020B0604020202020204" pitchFamily="34" charset="0"/>
              <a:buChar char="•"/>
            </a:pPr>
            <a:r>
              <a:rPr lang="da-DK" dirty="0" smtClean="0"/>
              <a:t>Borgermøder om Helhedsplanen </a:t>
            </a:r>
          </a:p>
          <a:p>
            <a:pPr marL="285750" indent="-285750">
              <a:buSzPct val="75000"/>
              <a:buFont typeface="Arial" panose="020B0604020202020204" pitchFamily="34" charset="0"/>
              <a:buChar char="•"/>
            </a:pPr>
            <a:r>
              <a:rPr lang="da-DK" dirty="0" smtClean="0"/>
              <a:t>En helhedsplan som beskriver kvaliteter og ønsker i Mårslet</a:t>
            </a:r>
            <a:endParaRPr lang="da-DK" dirty="0"/>
          </a:p>
        </p:txBody>
      </p:sp>
      <p:sp>
        <p:nvSpPr>
          <p:cNvPr id="5" name="Rektangel 4"/>
          <p:cNvSpPr/>
          <p:nvPr/>
        </p:nvSpPr>
        <p:spPr>
          <a:xfrm>
            <a:off x="5906655" y="2853559"/>
            <a:ext cx="3098800" cy="2893100"/>
          </a:xfrm>
          <a:prstGeom prst="rect">
            <a:avLst/>
          </a:prstGeom>
        </p:spPr>
        <p:txBody>
          <a:bodyPr wrap="square">
            <a:spAutoFit/>
          </a:bodyPr>
          <a:lstStyle/>
          <a:p>
            <a:r>
              <a:rPr lang="da-DK" sz="2000" u="sng" dirty="0" smtClean="0"/>
              <a:t>Temaer på borgermøder:</a:t>
            </a:r>
          </a:p>
          <a:p>
            <a:endParaRPr lang="da-DK" dirty="0"/>
          </a:p>
          <a:p>
            <a:pPr marL="285750" indent="-285750">
              <a:buFont typeface="Arial" panose="020B0604020202020204" pitchFamily="34" charset="0"/>
              <a:buChar char="•"/>
            </a:pPr>
            <a:r>
              <a:rPr lang="da-DK" dirty="0" smtClean="0"/>
              <a:t>Butikstorvet </a:t>
            </a:r>
            <a:r>
              <a:rPr lang="da-DK" dirty="0"/>
              <a:t>ved Brugsen</a:t>
            </a:r>
          </a:p>
          <a:p>
            <a:pPr marL="285750" indent="-285750">
              <a:buFont typeface="Arial" panose="020B0604020202020204" pitchFamily="34" charset="0"/>
              <a:buChar char="•"/>
            </a:pPr>
            <a:r>
              <a:rPr lang="da-DK" dirty="0"/>
              <a:t>Bevaring af midtbyen</a:t>
            </a:r>
          </a:p>
          <a:p>
            <a:pPr marL="285750" indent="-285750">
              <a:buFont typeface="Arial" panose="020B0604020202020204" pitchFamily="34" charset="0"/>
              <a:buChar char="•"/>
            </a:pPr>
            <a:r>
              <a:rPr lang="da-DK" dirty="0"/>
              <a:t>Grønne arealer</a:t>
            </a:r>
          </a:p>
          <a:p>
            <a:pPr marL="285750" indent="-285750">
              <a:buFont typeface="Arial" panose="020B0604020202020204" pitchFamily="34" charset="0"/>
              <a:buChar char="•"/>
            </a:pPr>
            <a:r>
              <a:rPr lang="da-DK" dirty="0"/>
              <a:t>Miljø- og klimaforandringer</a:t>
            </a:r>
          </a:p>
          <a:p>
            <a:pPr marL="285750" indent="-285750">
              <a:buFont typeface="Arial" panose="020B0604020202020204" pitchFamily="34" charset="0"/>
              <a:buChar char="•"/>
            </a:pPr>
            <a:r>
              <a:rPr lang="da-DK" dirty="0"/>
              <a:t>Aktiviteter</a:t>
            </a:r>
          </a:p>
          <a:p>
            <a:pPr marL="285750" indent="-285750">
              <a:buFont typeface="Arial" panose="020B0604020202020204" pitchFamily="34" charset="0"/>
              <a:buChar char="•"/>
            </a:pPr>
            <a:r>
              <a:rPr lang="da-DK" dirty="0"/>
              <a:t>Trafik</a:t>
            </a:r>
          </a:p>
          <a:p>
            <a:pPr marL="285750" indent="-285750">
              <a:buFont typeface="Arial" panose="020B0604020202020204" pitchFamily="34" charset="0"/>
              <a:buChar char="•"/>
            </a:pPr>
            <a:r>
              <a:rPr lang="da-DK" dirty="0"/>
              <a:t>Involvering af hele 8320</a:t>
            </a:r>
          </a:p>
          <a:p>
            <a:pPr marL="285750" indent="-285750">
              <a:buFont typeface="Arial" panose="020B0604020202020204" pitchFamily="34" charset="0"/>
              <a:buChar char="•"/>
            </a:pPr>
            <a:r>
              <a:rPr lang="da-DK" dirty="0"/>
              <a:t>”Det I synes er vigtigt”</a:t>
            </a:r>
          </a:p>
        </p:txBody>
      </p:sp>
    </p:spTree>
    <p:extLst>
      <p:ext uri="{BB962C8B-B14F-4D97-AF65-F5344CB8AC3E}">
        <p14:creationId xmlns:p14="http://schemas.microsoft.com/office/powerpoint/2010/main" val="464391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8096" y="390892"/>
            <a:ext cx="6875118" cy="1280890"/>
          </a:xfrm>
        </p:spPr>
        <p:txBody>
          <a:bodyPr>
            <a:normAutofit/>
          </a:bodyPr>
          <a:lstStyle/>
          <a:p>
            <a:r>
              <a:rPr lang="da-DK" sz="3200" dirty="0" smtClean="0"/>
              <a:t>Helhedsplanens stadier</a:t>
            </a:r>
            <a:endParaRPr lang="da-DK" sz="3200" dirty="0"/>
          </a:p>
        </p:txBody>
      </p:sp>
      <p:sp>
        <p:nvSpPr>
          <p:cNvPr id="5" name="Pladsholder til indhold 2"/>
          <p:cNvSpPr>
            <a:spLocks noGrp="1"/>
          </p:cNvSpPr>
          <p:nvPr>
            <p:ph idx="1"/>
          </p:nvPr>
        </p:nvSpPr>
        <p:spPr>
          <a:xfrm>
            <a:off x="768096" y="1671782"/>
            <a:ext cx="7290055" cy="4637578"/>
          </a:xfrm>
        </p:spPr>
        <p:txBody>
          <a:bodyPr>
            <a:normAutofit/>
          </a:bodyPr>
          <a:lstStyle/>
          <a:p>
            <a:pPr marL="0" indent="0">
              <a:buClrTx/>
              <a:buNone/>
            </a:pPr>
            <a:r>
              <a:rPr lang="da-DK" sz="1600" dirty="0" smtClean="0"/>
              <a:t>2016: Udarbejde en Helhedsplan som indeholder:</a:t>
            </a:r>
          </a:p>
          <a:p>
            <a:pPr marL="1108710" lvl="5" indent="-285750">
              <a:buClrTx/>
              <a:buFont typeface="Arial" panose="020B0604020202020204" pitchFamily="34" charset="0"/>
              <a:buChar char="•"/>
            </a:pPr>
            <a:r>
              <a:rPr lang="da-DK" sz="1600" dirty="0" smtClean="0"/>
              <a:t>En vision for 8320’s udvikling og Helhedsplanens anvendelse</a:t>
            </a:r>
          </a:p>
          <a:p>
            <a:pPr marL="1108710" lvl="5" indent="-285750">
              <a:buClrTx/>
              <a:buFont typeface="Arial" panose="020B0604020202020204" pitchFamily="34" charset="0"/>
              <a:buChar char="•"/>
            </a:pPr>
            <a:r>
              <a:rPr lang="da-DK" sz="1600" dirty="0" smtClean="0"/>
              <a:t>En lokalsamfundsbeskrivelse med uddybende beskrivelser af området kvaliteter og ønsker</a:t>
            </a:r>
          </a:p>
          <a:p>
            <a:pPr marL="1108710" lvl="5" indent="-285750">
              <a:buClrTx/>
              <a:buFont typeface="Arial" panose="020B0604020202020204" pitchFamily="34" charset="0"/>
              <a:buChar char="•"/>
            </a:pPr>
            <a:r>
              <a:rPr lang="da-DK" sz="1600" dirty="0" smtClean="0"/>
              <a:t>En oversættelse i form af principper for områdets udvikling</a:t>
            </a:r>
          </a:p>
          <a:p>
            <a:pPr marL="1108710" lvl="5" indent="-285750">
              <a:buClrTx/>
              <a:buFont typeface="Arial" panose="020B0604020202020204" pitchFamily="34" charset="0"/>
              <a:buChar char="•"/>
            </a:pPr>
            <a:r>
              <a:rPr lang="da-DK" sz="1600" dirty="0" smtClean="0"/>
              <a:t>Et par konkrete forslag til udviklingsaktiviteter</a:t>
            </a:r>
          </a:p>
          <a:p>
            <a:pPr marL="0" indent="0">
              <a:buClrTx/>
              <a:buNone/>
            </a:pPr>
            <a:r>
              <a:rPr lang="da-DK" sz="1600" dirty="0" smtClean="0"/>
              <a:t>2017: Helhedsplanen giver input til kommuneplanen:</a:t>
            </a:r>
          </a:p>
          <a:p>
            <a:pPr marL="1108710" lvl="5" indent="-285750">
              <a:buClrTx/>
              <a:buFont typeface="Arial" panose="020B0604020202020204" pitchFamily="34" charset="0"/>
              <a:buChar char="•"/>
            </a:pPr>
            <a:r>
              <a:rPr lang="da-DK" sz="1600" dirty="0" smtClean="0"/>
              <a:t>Lokalsamfundsbeskrivelsen indarbejdes i kommunens planmateriale</a:t>
            </a:r>
          </a:p>
          <a:p>
            <a:pPr marL="1108710" lvl="5" indent="-285750">
              <a:buClrTx/>
              <a:buFont typeface="Arial" panose="020B0604020202020204" pitchFamily="34" charset="0"/>
              <a:buChar char="•"/>
            </a:pPr>
            <a:r>
              <a:rPr lang="da-DK" sz="1600" dirty="0" smtClean="0"/>
              <a:t>Principperne indgår i beslutninger om konkrete projekter</a:t>
            </a:r>
          </a:p>
          <a:p>
            <a:pPr marL="0" indent="0">
              <a:buClrTx/>
              <a:buNone/>
            </a:pPr>
            <a:r>
              <a:rPr lang="da-DK" sz="1600" dirty="0" smtClean="0"/>
              <a:t>2017 og frem: Helhedsplanen anvendes løbende:</a:t>
            </a:r>
          </a:p>
          <a:p>
            <a:pPr marL="1108710" lvl="5" indent="-285750">
              <a:buClrTx/>
              <a:buFont typeface="Arial" panose="020B0604020202020204" pitchFamily="34" charset="0"/>
              <a:buChar char="•"/>
            </a:pPr>
            <a:r>
              <a:rPr lang="da-DK" sz="1600" dirty="0" smtClean="0"/>
              <a:t>Lokalt arbejdes der videre med omsætning af de mange forslag til aktiviteter fra borgermøder mm.</a:t>
            </a:r>
          </a:p>
          <a:p>
            <a:pPr marL="1108710" lvl="5" indent="-285750">
              <a:buClrTx/>
              <a:buFont typeface="Arial" panose="020B0604020202020204" pitchFamily="34" charset="0"/>
              <a:buChar char="•"/>
            </a:pPr>
            <a:r>
              <a:rPr lang="da-DK" sz="1600" dirty="0" smtClean="0"/>
              <a:t>Helhedsplanen indgår i forbindelse med nye projekter og lokalplaner</a:t>
            </a:r>
          </a:p>
          <a:p>
            <a:pPr marL="1165860" lvl="5" indent="-342900">
              <a:buClrTx/>
              <a:buFont typeface="Arial" panose="020B0604020202020204" pitchFamily="34" charset="0"/>
              <a:buChar char="•"/>
            </a:pPr>
            <a:endParaRPr lang="da-DK" sz="1400" dirty="0" smtClean="0"/>
          </a:p>
          <a:p>
            <a:endParaRPr lang="da-DK" dirty="0" smtClean="0"/>
          </a:p>
          <a:p>
            <a:pPr marL="0" indent="0">
              <a:buNone/>
            </a:pPr>
            <a:endParaRPr lang="da-DK" dirty="0"/>
          </a:p>
        </p:txBody>
      </p:sp>
    </p:spTree>
    <p:extLst>
      <p:ext uri="{BB962C8B-B14F-4D97-AF65-F5344CB8AC3E}">
        <p14:creationId xmlns:p14="http://schemas.microsoft.com/office/powerpoint/2010/main" val="31516066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9309" y="2657107"/>
            <a:ext cx="6474691" cy="4856018"/>
          </a:xfrm>
          <a:prstGeom prst="rect">
            <a:avLst/>
          </a:prstGeom>
          <a:effectLst>
            <a:softEdge rad="31750"/>
          </a:effectLst>
        </p:spPr>
      </p:pic>
      <p:sp>
        <p:nvSpPr>
          <p:cNvPr id="2" name="Titel 1"/>
          <p:cNvSpPr>
            <a:spLocks noGrp="1"/>
          </p:cNvSpPr>
          <p:nvPr>
            <p:ph type="title"/>
          </p:nvPr>
        </p:nvSpPr>
        <p:spPr>
          <a:xfrm>
            <a:off x="768096" y="390892"/>
            <a:ext cx="6875118" cy="1280890"/>
          </a:xfrm>
        </p:spPr>
        <p:txBody>
          <a:bodyPr>
            <a:normAutofit/>
          </a:bodyPr>
          <a:lstStyle/>
          <a:p>
            <a:r>
              <a:rPr lang="da-DK" sz="3200" dirty="0" smtClean="0"/>
              <a:t>Mårslets første helhedsplan</a:t>
            </a:r>
            <a:endParaRPr lang="da-DK" sz="3200" dirty="0"/>
          </a:p>
        </p:txBody>
      </p:sp>
      <p:sp>
        <p:nvSpPr>
          <p:cNvPr id="5" name="Pladsholder til indhold 2"/>
          <p:cNvSpPr>
            <a:spLocks noGrp="1"/>
          </p:cNvSpPr>
          <p:nvPr>
            <p:ph idx="1"/>
          </p:nvPr>
        </p:nvSpPr>
        <p:spPr>
          <a:xfrm>
            <a:off x="860456" y="1376217"/>
            <a:ext cx="7978743" cy="5320147"/>
          </a:xfrm>
        </p:spPr>
        <p:txBody>
          <a:bodyPr>
            <a:normAutofit/>
          </a:bodyPr>
          <a:lstStyle/>
          <a:p>
            <a:pPr marL="0" indent="0">
              <a:buClrTx/>
              <a:buNone/>
            </a:pPr>
            <a:r>
              <a:rPr lang="da-DK" sz="1600" dirty="0" smtClean="0"/>
              <a:t>Udarbejdet 1962-1964 af Ib Møller - for Mårslet Kommune</a:t>
            </a:r>
          </a:p>
          <a:p>
            <a:pPr marL="0" indent="0">
              <a:buClrTx/>
              <a:buNone/>
            </a:pPr>
            <a:r>
              <a:rPr lang="da-DK" sz="1600" dirty="0" smtClean="0"/>
              <a:t>Er grundlaget for Mårslets udformning i dag</a:t>
            </a:r>
          </a:p>
          <a:p>
            <a:pPr marL="0" indent="0">
              <a:buClrTx/>
              <a:buNone/>
            </a:pPr>
            <a:r>
              <a:rPr lang="da-DK" sz="1600" dirty="0" smtClean="0"/>
              <a:t>Fastlægger nogle elementer som bør bevares</a:t>
            </a:r>
          </a:p>
          <a:p>
            <a:pPr marL="1165860" lvl="5" indent="-342900">
              <a:buClrTx/>
              <a:buFont typeface="Arial" panose="020B0604020202020204" pitchFamily="34" charset="0"/>
              <a:buChar char="•"/>
            </a:pPr>
            <a:endParaRPr lang="da-DK" sz="1600" dirty="0" smtClean="0"/>
          </a:p>
          <a:p>
            <a:endParaRPr lang="da-DK" sz="1600" dirty="0" smtClean="0"/>
          </a:p>
          <a:p>
            <a:pPr marL="0" indent="0">
              <a:buNone/>
            </a:pPr>
            <a:endParaRPr lang="da-DK" sz="1600" dirty="0"/>
          </a:p>
        </p:txBody>
      </p:sp>
    </p:spTree>
    <p:extLst>
      <p:ext uri="{BB962C8B-B14F-4D97-AF65-F5344CB8AC3E}">
        <p14:creationId xmlns:p14="http://schemas.microsoft.com/office/powerpoint/2010/main" val="8764621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9705" y="0"/>
            <a:ext cx="5143500" cy="6858000"/>
          </a:xfrm>
          <a:prstGeom prst="rect">
            <a:avLst/>
          </a:prstGeom>
          <a:effectLst>
            <a:softEdge rad="12700"/>
          </a:effectLst>
        </p:spPr>
      </p:pic>
      <p:sp>
        <p:nvSpPr>
          <p:cNvPr id="5" name="Titel 1"/>
          <p:cNvSpPr>
            <a:spLocks noGrp="1"/>
          </p:cNvSpPr>
          <p:nvPr>
            <p:ph type="title"/>
          </p:nvPr>
        </p:nvSpPr>
        <p:spPr>
          <a:xfrm>
            <a:off x="768096" y="390892"/>
            <a:ext cx="6875118" cy="1280890"/>
          </a:xfrm>
        </p:spPr>
        <p:txBody>
          <a:bodyPr>
            <a:normAutofit/>
          </a:bodyPr>
          <a:lstStyle/>
          <a:p>
            <a:r>
              <a:rPr lang="da-DK" sz="3200" dirty="0" smtClean="0"/>
              <a:t>Kortlægning af den historiske bymidte</a:t>
            </a:r>
            <a:endParaRPr lang="da-DK" sz="3200" dirty="0"/>
          </a:p>
        </p:txBody>
      </p:sp>
    </p:spTree>
    <p:extLst>
      <p:ext uri="{BB962C8B-B14F-4D97-AF65-F5344CB8AC3E}">
        <p14:creationId xmlns:p14="http://schemas.microsoft.com/office/powerpoint/2010/main" val="15479452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768096" y="390892"/>
            <a:ext cx="6875118" cy="1280890"/>
          </a:xfrm>
        </p:spPr>
        <p:txBody>
          <a:bodyPr>
            <a:normAutofit/>
          </a:bodyPr>
          <a:lstStyle/>
          <a:p>
            <a:r>
              <a:rPr lang="da-DK" sz="3200" dirty="0" smtClean="0"/>
              <a:t>Fastlægger kilerne som centralt element</a:t>
            </a:r>
            <a:endParaRPr lang="da-DK" sz="3200" dirty="0"/>
          </a:p>
        </p:txBody>
      </p:sp>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672" y="1252105"/>
            <a:ext cx="7474527" cy="5605895"/>
          </a:xfrm>
          <a:prstGeom prst="rect">
            <a:avLst/>
          </a:prstGeom>
          <a:effectLst>
            <a:softEdge rad="12700"/>
          </a:effectLst>
        </p:spPr>
      </p:pic>
    </p:spTree>
    <p:extLst>
      <p:ext uri="{BB962C8B-B14F-4D97-AF65-F5344CB8AC3E}">
        <p14:creationId xmlns:p14="http://schemas.microsoft.com/office/powerpoint/2010/main" val="328793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el 1"/>
          <p:cNvSpPr>
            <a:spLocks noGrp="1"/>
          </p:cNvSpPr>
          <p:nvPr>
            <p:ph type="title"/>
          </p:nvPr>
        </p:nvSpPr>
        <p:spPr>
          <a:xfrm>
            <a:off x="768096" y="390892"/>
            <a:ext cx="6875118" cy="1280890"/>
          </a:xfrm>
        </p:spPr>
        <p:txBody>
          <a:bodyPr>
            <a:normAutofit/>
          </a:bodyPr>
          <a:lstStyle/>
          <a:p>
            <a:r>
              <a:rPr lang="da-DK" sz="3200" dirty="0" smtClean="0"/>
              <a:t>Fastlægger en udbygningsplan</a:t>
            </a:r>
            <a:endParaRPr lang="da-DK" sz="3200" dirty="0"/>
          </a:p>
        </p:txBody>
      </p:sp>
      <p:sp>
        <p:nvSpPr>
          <p:cNvPr id="6" name="Titel 1"/>
          <p:cNvSpPr txBox="1">
            <a:spLocks/>
          </p:cNvSpPr>
          <p:nvPr/>
        </p:nvSpPr>
        <p:spPr>
          <a:xfrm>
            <a:off x="5695696" y="5577110"/>
            <a:ext cx="3023431" cy="128089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da-DK" sz="3200" dirty="0" smtClean="0"/>
              <a:t>- Langtidsholdbar!</a:t>
            </a:r>
            <a:endParaRPr lang="da-DK" sz="3200" dirty="0"/>
          </a:p>
        </p:txBody>
      </p:sp>
    </p:spTree>
    <p:extLst>
      <p:ext uri="{BB962C8B-B14F-4D97-AF65-F5344CB8AC3E}">
        <p14:creationId xmlns:p14="http://schemas.microsoft.com/office/powerpoint/2010/main" val="139198552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Visk">
  <a:themeElements>
    <a:clrScheme name="Visk">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Visk">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isk">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Integral</Template>
  <TotalTime>1859</TotalTime>
  <Words>670</Words>
  <Application>Microsoft Office PowerPoint</Application>
  <PresentationFormat>Skærmshow (4:3)</PresentationFormat>
  <Paragraphs>116</Paragraphs>
  <Slides>20</Slides>
  <Notes>0</Notes>
  <HiddenSlides>0</HiddenSlides>
  <MMClips>0</MMClips>
  <ScaleCrop>false</ScaleCrop>
  <HeadingPairs>
    <vt:vector size="6" baseType="variant">
      <vt:variant>
        <vt:lpstr>Benyttede skrifttyper</vt:lpstr>
      </vt:variant>
      <vt:variant>
        <vt:i4>5</vt:i4>
      </vt:variant>
      <vt:variant>
        <vt:lpstr>Tema</vt:lpstr>
      </vt:variant>
      <vt:variant>
        <vt:i4>2</vt:i4>
      </vt:variant>
      <vt:variant>
        <vt:lpstr>Slidetitler</vt:lpstr>
      </vt:variant>
      <vt:variant>
        <vt:i4>20</vt:i4>
      </vt:variant>
    </vt:vector>
  </HeadingPairs>
  <TitlesOfParts>
    <vt:vector size="27" baseType="lpstr">
      <vt:lpstr>Arial</vt:lpstr>
      <vt:lpstr>Century Gothic</vt:lpstr>
      <vt:lpstr>Tw Cen MT</vt:lpstr>
      <vt:lpstr>Tw Cen MT Condensed</vt:lpstr>
      <vt:lpstr>Wingdings 3</vt:lpstr>
      <vt:lpstr>Integral</vt:lpstr>
      <vt:lpstr>Visk</vt:lpstr>
      <vt:lpstr>PowerPoint-præsentation</vt:lpstr>
      <vt:lpstr>Aftenens program</vt:lpstr>
      <vt:lpstr>Hvad er en helhedsplan?</vt:lpstr>
      <vt:lpstr>Om helhedsplanens baggrund:</vt:lpstr>
      <vt:lpstr>Helhedsplanens stadier</vt:lpstr>
      <vt:lpstr>Mårslets første helhedsplan</vt:lpstr>
      <vt:lpstr>Kortlægning af den historiske bymidte</vt:lpstr>
      <vt:lpstr>Fastlægger kilerne som centralt element</vt:lpstr>
      <vt:lpstr>Fastlægger en udbygningsplan</vt:lpstr>
      <vt:lpstr>PowerPoint-præsentation</vt:lpstr>
      <vt:lpstr>lokalsamfundsbeskrivelse</vt:lpstr>
      <vt:lpstr>Geografisk overblik</vt:lpstr>
      <vt:lpstr>3. Lokalsamfundsbeskrivelse</vt:lpstr>
      <vt:lpstr>Principper for områdets udvikling</vt:lpstr>
      <vt:lpstr>Principper for områdets udvikling</vt:lpstr>
      <vt:lpstr>Principper for områdets udvikling</vt:lpstr>
      <vt:lpstr>forslag efter borgermøder: En ring for bløde trafikanter</vt:lpstr>
      <vt:lpstr>forslag efter borgermøder: Flytning af trinbræt</vt:lpstr>
      <vt:lpstr>Videre proces og høring</vt:lpstr>
      <vt:lpstr>Pause i 20 minutter</vt:lpstr>
    </vt:vector>
  </TitlesOfParts>
  <Company>Herning Kommune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Anders Kjær</dc:creator>
  <cp:lastModifiedBy>Anders Kjær</cp:lastModifiedBy>
  <cp:revision>37</cp:revision>
  <cp:lastPrinted>2016-11-03T16:09:41Z</cp:lastPrinted>
  <dcterms:created xsi:type="dcterms:W3CDTF">2016-04-19T07:52:25Z</dcterms:created>
  <dcterms:modified xsi:type="dcterms:W3CDTF">2016-11-04T15:15:59Z</dcterms:modified>
</cp:coreProperties>
</file>