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9" r:id="rId1"/>
  </p:sldMasterIdLst>
  <p:sldIdLst>
    <p:sldId id="256" r:id="rId2"/>
    <p:sldId id="260" r:id="rId3"/>
    <p:sldId id="272" r:id="rId4"/>
    <p:sldId id="267" r:id="rId5"/>
    <p:sldId id="270" r:id="rId6"/>
    <p:sldId id="274" r:id="rId7"/>
    <p:sldId id="273" r:id="rId8"/>
    <p:sldId id="275" r:id="rId9"/>
    <p:sldId id="277" r:id="rId10"/>
    <p:sldId id="276" r:id="rId11"/>
    <p:sldId id="279" r:id="rId12"/>
    <p:sldId id="280" r:id="rId13"/>
    <p:sldId id="281" r:id="rId14"/>
  </p:sldIdLst>
  <p:sldSz cx="9144000" cy="6858000" type="screen4x3"/>
  <p:notesSz cx="6799263" cy="99298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AF57B3B6-1DD5-4FD2-88EE-B819871570A8}">
          <p14:sldIdLst>
            <p14:sldId id="256"/>
          </p14:sldIdLst>
        </p14:section>
        <p14:section name="Ikke-navngivet sektion" id="{DD67EFD7-124F-491B-8460-BC39899C9EA5}">
          <p14:sldIdLst>
            <p14:sldId id="260"/>
            <p14:sldId id="272"/>
            <p14:sldId id="267"/>
            <p14:sldId id="270"/>
            <p14:sldId id="274"/>
            <p14:sldId id="273"/>
            <p14:sldId id="275"/>
            <p14:sldId id="277"/>
            <p14:sldId id="276"/>
            <p14:sldId id="279"/>
            <p14:sldId id="280"/>
            <p14:sldId id="2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da-DK"/>
              <a:t>Klik for at redigere i master</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endParaRPr lang="en-US" dirty="0"/>
          </a:p>
        </p:txBody>
      </p:sp>
      <p:sp>
        <p:nvSpPr>
          <p:cNvPr id="4" name="Date Placeholder 3"/>
          <p:cNvSpPr>
            <a:spLocks noGrp="1"/>
          </p:cNvSpPr>
          <p:nvPr>
            <p:ph type="dt" sz="half" idx="10"/>
          </p:nvPr>
        </p:nvSpPr>
        <p:spPr/>
        <p:txBody>
          <a:bodyPr/>
          <a:lstStyle>
            <a:lvl1pPr algn="l">
              <a:defRPr/>
            </a:lvl1pPr>
          </a:lstStyle>
          <a:p>
            <a:fld id="{900025E1-9BB0-4B3C-951F-7281A2D9A7EE}" type="datetimeFigureOut">
              <a:rPr lang="da-DK" smtClean="0"/>
              <a:t>13-06-2019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FC13E49E-1685-441D-B5B3-FF24CFAC870C}" type="slidenum">
              <a:rPr lang="da-DK" smtClean="0"/>
              <a:t>‹#›</a:t>
            </a:fld>
            <a:endParaRPr lang="da-DK"/>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2167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00025E1-9BB0-4B3C-951F-7281A2D9A7EE}" type="datetimeFigureOut">
              <a:rPr lang="da-DK" smtClean="0"/>
              <a:t>13-06-2019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FC13E49E-1685-441D-B5B3-FF24CFAC870C}" type="slidenum">
              <a:rPr lang="da-DK" smtClean="0"/>
              <a:t>‹#›</a:t>
            </a:fld>
            <a:endParaRPr lang="da-DK"/>
          </a:p>
        </p:txBody>
      </p:sp>
    </p:spTree>
    <p:extLst>
      <p:ext uri="{BB962C8B-B14F-4D97-AF65-F5344CB8AC3E}">
        <p14:creationId xmlns:p14="http://schemas.microsoft.com/office/powerpoint/2010/main" val="21697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da-DK"/>
              <a:t>Klik for at redigere i master</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00025E1-9BB0-4B3C-951F-7281A2D9A7EE}" type="datetimeFigureOut">
              <a:rPr lang="da-DK" smtClean="0"/>
              <a:t>13-06-2019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FC13E49E-1685-441D-B5B3-FF24CFAC870C}" type="slidenum">
              <a:rPr lang="da-DK" smtClean="0"/>
              <a:t>‹#›</a:t>
            </a:fld>
            <a:endParaRPr lang="da-DK"/>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330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00025E1-9BB0-4B3C-951F-7281A2D9A7EE}" type="datetimeFigureOut">
              <a:rPr lang="da-DK" smtClean="0"/>
              <a:t>13-06-2019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FC13E49E-1685-441D-B5B3-FF24CFAC870C}" type="slidenum">
              <a:rPr lang="da-DK" smtClean="0"/>
              <a:t>‹#›</a:t>
            </a:fld>
            <a:endParaRPr lang="da-DK"/>
          </a:p>
        </p:txBody>
      </p:sp>
    </p:spTree>
    <p:extLst>
      <p:ext uri="{BB962C8B-B14F-4D97-AF65-F5344CB8AC3E}">
        <p14:creationId xmlns:p14="http://schemas.microsoft.com/office/powerpoint/2010/main" val="3838961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da-DK"/>
              <a:t>Klik for at redigere i master</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i master</a:t>
            </a:r>
          </a:p>
        </p:txBody>
      </p:sp>
      <p:sp>
        <p:nvSpPr>
          <p:cNvPr id="4" name="Date Placeholder 3"/>
          <p:cNvSpPr>
            <a:spLocks noGrp="1"/>
          </p:cNvSpPr>
          <p:nvPr>
            <p:ph type="dt" sz="half" idx="10"/>
          </p:nvPr>
        </p:nvSpPr>
        <p:spPr/>
        <p:txBody>
          <a:bodyPr/>
          <a:lstStyle/>
          <a:p>
            <a:fld id="{900025E1-9BB0-4B3C-951F-7281A2D9A7EE}" type="datetimeFigureOut">
              <a:rPr lang="da-DK" smtClean="0"/>
              <a:t>13-06-2019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FC13E49E-1685-441D-B5B3-FF24CFAC870C}" type="slidenum">
              <a:rPr lang="da-DK" smtClean="0"/>
              <a:t>‹#›</a:t>
            </a:fld>
            <a:endParaRPr lang="da-DK"/>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910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da-DK"/>
              <a:t>Klik for at redigere i master</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900025E1-9BB0-4B3C-951F-7281A2D9A7EE}" type="datetimeFigureOut">
              <a:rPr lang="da-DK" smtClean="0"/>
              <a:t>13-06-2019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FC13E49E-1685-441D-B5B3-FF24CFAC870C}" type="slidenum">
              <a:rPr lang="da-DK" smtClean="0"/>
              <a:t>‹#›</a:t>
            </a:fld>
            <a:endParaRPr lang="da-DK"/>
          </a:p>
        </p:txBody>
      </p:sp>
    </p:spTree>
    <p:extLst>
      <p:ext uri="{BB962C8B-B14F-4D97-AF65-F5344CB8AC3E}">
        <p14:creationId xmlns:p14="http://schemas.microsoft.com/office/powerpoint/2010/main" val="3170814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da-DK"/>
              <a:t>Klik for at redigere i master</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Content Placeholder 3"/>
          <p:cNvSpPr>
            <a:spLocks noGrp="1"/>
          </p:cNvSpPr>
          <p:nvPr>
            <p:ph sz="half" idx="2"/>
          </p:nvPr>
        </p:nvSpPr>
        <p:spPr>
          <a:xfrm>
            <a:off x="768096" y="2967788"/>
            <a:ext cx="3566160" cy="3341572"/>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a:t>Klik for at redigere i master</a:t>
            </a:r>
          </a:p>
        </p:txBody>
      </p:sp>
      <p:sp>
        <p:nvSpPr>
          <p:cNvPr id="6" name="Content Placeholder 5"/>
          <p:cNvSpPr>
            <a:spLocks noGrp="1"/>
          </p:cNvSpPr>
          <p:nvPr>
            <p:ph sz="quarter" idx="4"/>
          </p:nvPr>
        </p:nvSpPr>
        <p:spPr>
          <a:xfrm>
            <a:off x="4491990" y="2967788"/>
            <a:ext cx="3566160" cy="3341572"/>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900025E1-9BB0-4B3C-951F-7281A2D9A7EE}" type="datetimeFigureOut">
              <a:rPr lang="da-DK" smtClean="0"/>
              <a:t>13-06-2019</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FC13E49E-1685-441D-B5B3-FF24CFAC870C}" type="slidenum">
              <a:rPr lang="da-DK" smtClean="0"/>
              <a:t>‹#›</a:t>
            </a:fld>
            <a:endParaRPr lang="da-DK"/>
          </a:p>
        </p:txBody>
      </p:sp>
    </p:spTree>
    <p:extLst>
      <p:ext uri="{BB962C8B-B14F-4D97-AF65-F5344CB8AC3E}">
        <p14:creationId xmlns:p14="http://schemas.microsoft.com/office/powerpoint/2010/main" val="3084796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900025E1-9BB0-4B3C-951F-7281A2D9A7EE}" type="datetimeFigureOut">
              <a:rPr lang="da-DK" smtClean="0"/>
              <a:t>13-06-2019</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FC13E49E-1685-441D-B5B3-FF24CFAC870C}" type="slidenum">
              <a:rPr lang="da-DK" smtClean="0"/>
              <a:t>‹#›</a:t>
            </a:fld>
            <a:endParaRPr lang="da-DK"/>
          </a:p>
        </p:txBody>
      </p:sp>
    </p:spTree>
    <p:extLst>
      <p:ext uri="{BB962C8B-B14F-4D97-AF65-F5344CB8AC3E}">
        <p14:creationId xmlns:p14="http://schemas.microsoft.com/office/powerpoint/2010/main" val="1400079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0025E1-9BB0-4B3C-951F-7281A2D9A7EE}" type="datetimeFigureOut">
              <a:rPr lang="da-DK" smtClean="0"/>
              <a:t>13-06-2019</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FC13E49E-1685-441D-B5B3-FF24CFAC870C}" type="slidenum">
              <a:rPr lang="da-DK" smtClean="0"/>
              <a:t>‹#›</a:t>
            </a:fld>
            <a:endParaRPr lang="da-DK"/>
          </a:p>
        </p:txBody>
      </p:sp>
    </p:spTree>
    <p:extLst>
      <p:ext uri="{BB962C8B-B14F-4D97-AF65-F5344CB8AC3E}">
        <p14:creationId xmlns:p14="http://schemas.microsoft.com/office/powerpoint/2010/main" val="2955275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da-DK"/>
              <a:t>Klik for at redigere i master</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Date Placeholder 4"/>
          <p:cNvSpPr>
            <a:spLocks noGrp="1"/>
          </p:cNvSpPr>
          <p:nvPr>
            <p:ph type="dt" sz="half" idx="10"/>
          </p:nvPr>
        </p:nvSpPr>
        <p:spPr/>
        <p:txBody>
          <a:bodyPr/>
          <a:lstStyle/>
          <a:p>
            <a:fld id="{900025E1-9BB0-4B3C-951F-7281A2D9A7EE}" type="datetimeFigureOut">
              <a:rPr lang="da-DK" smtClean="0"/>
              <a:t>13-06-2019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FC13E49E-1685-441D-B5B3-FF24CFAC870C}" type="slidenum">
              <a:rPr lang="da-DK" smtClean="0"/>
              <a:t>‹#›</a:t>
            </a:fld>
            <a:endParaRPr lang="da-DK"/>
          </a:p>
        </p:txBody>
      </p:sp>
    </p:spTree>
    <p:extLst>
      <p:ext uri="{BB962C8B-B14F-4D97-AF65-F5344CB8AC3E}">
        <p14:creationId xmlns:p14="http://schemas.microsoft.com/office/powerpoint/2010/main" val="1551539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da-DK"/>
              <a:t>Klik for at redigere i master</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a-DK"/>
              <a:t>Klik på ikonet for at tilføje et billede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Klik for at redigere i master</a:t>
            </a:r>
          </a:p>
        </p:txBody>
      </p:sp>
      <p:sp>
        <p:nvSpPr>
          <p:cNvPr id="5" name="Date Placeholder 4"/>
          <p:cNvSpPr>
            <a:spLocks noGrp="1"/>
          </p:cNvSpPr>
          <p:nvPr>
            <p:ph type="dt" sz="half" idx="10"/>
          </p:nvPr>
        </p:nvSpPr>
        <p:spPr/>
        <p:txBody>
          <a:bodyPr/>
          <a:lstStyle/>
          <a:p>
            <a:fld id="{900025E1-9BB0-4B3C-951F-7281A2D9A7EE}" type="datetimeFigureOut">
              <a:rPr lang="da-DK" smtClean="0"/>
              <a:t>13-06-2019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FC13E49E-1685-441D-B5B3-FF24CFAC870C}" type="slidenum">
              <a:rPr lang="da-DK" smtClean="0"/>
              <a:t>‹#›</a:t>
            </a:fld>
            <a:endParaRPr lang="da-DK"/>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9118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0025E1-9BB0-4B3C-951F-7281A2D9A7EE}" type="datetimeFigureOut">
              <a:rPr lang="da-DK" smtClean="0"/>
              <a:t>13-06-2019</a:t>
            </a:fld>
            <a:endParaRPr lang="da-DK"/>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da-DK"/>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C13E49E-1685-441D-B5B3-FF24CFAC870C}" type="slidenum">
              <a:rPr lang="da-DK" smtClean="0"/>
              <a:t>‹#›</a:t>
            </a:fld>
            <a:endParaRPr lang="da-DK"/>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423594"/>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alpha val="93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4A0687-4C60-443F-B849-F6F8DC5D24BC}"/>
              </a:ext>
            </a:extLst>
          </p:cNvPr>
          <p:cNvPicPr>
            <a:picLocks noChangeAspect="1"/>
          </p:cNvPicPr>
          <p:nvPr/>
        </p:nvPicPr>
        <p:blipFill>
          <a:blip r:embed="rId2"/>
          <a:stretch>
            <a:fillRect/>
          </a:stretch>
        </p:blipFill>
        <p:spPr>
          <a:xfrm rot="21346206">
            <a:off x="269677" y="1695634"/>
            <a:ext cx="5066211" cy="3647936"/>
          </a:xfrm>
          <a:prstGeom prst="rect">
            <a:avLst/>
          </a:prstGeom>
        </p:spPr>
      </p:pic>
      <p:sp>
        <p:nvSpPr>
          <p:cNvPr id="3" name="TextBox 2">
            <a:extLst>
              <a:ext uri="{FF2B5EF4-FFF2-40B4-BE49-F238E27FC236}">
                <a16:creationId xmlns:a16="http://schemas.microsoft.com/office/drawing/2014/main" id="{EFFCCBC5-0856-4A41-BE72-4721220CDBF6}"/>
              </a:ext>
            </a:extLst>
          </p:cNvPr>
          <p:cNvSpPr txBox="1"/>
          <p:nvPr/>
        </p:nvSpPr>
        <p:spPr>
          <a:xfrm>
            <a:off x="692459" y="399495"/>
            <a:ext cx="7617041" cy="1077218"/>
          </a:xfrm>
          <a:prstGeom prst="rect">
            <a:avLst/>
          </a:prstGeom>
          <a:noFill/>
        </p:spPr>
        <p:txBody>
          <a:bodyPr wrap="square" rtlCol="0">
            <a:spAutoFit/>
          </a:bodyPr>
          <a:lstStyle/>
          <a:p>
            <a:r>
              <a:rPr lang="da-DK" sz="3200" dirty="0">
                <a:solidFill>
                  <a:schemeClr val="bg1"/>
                </a:solidFill>
              </a:rPr>
              <a:t>Borgermøde om Mårslets aktuelle udvikling 13. juni 2019</a:t>
            </a:r>
          </a:p>
        </p:txBody>
      </p:sp>
      <p:pic>
        <p:nvPicPr>
          <p:cNvPr id="6" name="Picture 5">
            <a:extLst>
              <a:ext uri="{FF2B5EF4-FFF2-40B4-BE49-F238E27FC236}">
                <a16:creationId xmlns:a16="http://schemas.microsoft.com/office/drawing/2014/main" id="{40326FB3-521C-4869-B6EA-8DB181932EB5}"/>
              </a:ext>
            </a:extLst>
          </p:cNvPr>
          <p:cNvPicPr>
            <a:picLocks noChangeAspect="1"/>
          </p:cNvPicPr>
          <p:nvPr/>
        </p:nvPicPr>
        <p:blipFill>
          <a:blip r:embed="rId3"/>
          <a:stretch>
            <a:fillRect/>
          </a:stretch>
        </p:blipFill>
        <p:spPr>
          <a:xfrm rot="415052">
            <a:off x="4482251" y="3215509"/>
            <a:ext cx="3829049" cy="2538412"/>
          </a:xfrm>
          <a:prstGeom prst="rect">
            <a:avLst/>
          </a:prstGeom>
        </p:spPr>
      </p:pic>
      <p:pic>
        <p:nvPicPr>
          <p:cNvPr id="4" name="Picture 3">
            <a:extLst>
              <a:ext uri="{FF2B5EF4-FFF2-40B4-BE49-F238E27FC236}">
                <a16:creationId xmlns:a16="http://schemas.microsoft.com/office/drawing/2014/main" id="{D53A50D8-AB92-4AAF-B3DF-269044625C72}"/>
              </a:ext>
            </a:extLst>
          </p:cNvPr>
          <p:cNvPicPr>
            <a:picLocks noChangeAspect="1"/>
          </p:cNvPicPr>
          <p:nvPr/>
        </p:nvPicPr>
        <p:blipFill>
          <a:blip r:embed="rId4"/>
          <a:stretch>
            <a:fillRect/>
          </a:stretch>
        </p:blipFill>
        <p:spPr>
          <a:xfrm rot="301758">
            <a:off x="1517788" y="4500495"/>
            <a:ext cx="4298158" cy="2049891"/>
          </a:xfrm>
          <a:prstGeom prst="rect">
            <a:avLst/>
          </a:prstGeom>
        </p:spPr>
      </p:pic>
    </p:spTree>
    <p:extLst>
      <p:ext uri="{BB962C8B-B14F-4D97-AF65-F5344CB8AC3E}">
        <p14:creationId xmlns:p14="http://schemas.microsoft.com/office/powerpoint/2010/main" val="4208190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Tilslutning til Beder-Bering vejen fra Mårslets nordlige del</a:t>
            </a:r>
          </a:p>
        </p:txBody>
      </p:sp>
      <p:sp>
        <p:nvSpPr>
          <p:cNvPr id="3" name="Pladsholder til indhold 2"/>
          <p:cNvSpPr>
            <a:spLocks noGrp="1"/>
          </p:cNvSpPr>
          <p:nvPr>
            <p:ph idx="1"/>
          </p:nvPr>
        </p:nvSpPr>
        <p:spPr/>
        <p:txBody>
          <a:bodyPr/>
          <a:lstStyle/>
          <a:p>
            <a:r>
              <a:rPr lang="da-DK" i="1" dirty="0"/>
              <a:t>Mårslet Fællesråd er ikke i tvivl om, at Aarhus Kommune indenfor en årrække vil søge at realisere en vejforbindelse fra Mårslets nordlige dele til Beder-Bering vejen. På Aarhus Kommunes informationsmøde om udstykningen nord for Hørretløkken, var der meget stor interesse for dette emne, der åbenlyst vil påvirke mange i byen. Fællesrådet ønsker at byen afvejer fordele og ulemper ved to mulige løsningsforslag, så byen i fælleskab kan fremme en hensigtsmæssig plan for et sådant ”hængsel” på Beder-Bering vejen.</a:t>
            </a:r>
            <a:endParaRPr lang="da-DK" dirty="0"/>
          </a:p>
          <a:p>
            <a:endParaRPr lang="da-DK" dirty="0"/>
          </a:p>
        </p:txBody>
      </p:sp>
    </p:spTree>
    <p:extLst>
      <p:ext uri="{BB962C8B-B14F-4D97-AF65-F5344CB8AC3E}">
        <p14:creationId xmlns:p14="http://schemas.microsoft.com/office/powerpoint/2010/main" val="2696713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EE2B14-E172-4BA9-81A2-E78E97A65EB6}"/>
              </a:ext>
            </a:extLst>
          </p:cNvPr>
          <p:cNvPicPr>
            <a:picLocks noChangeAspect="1"/>
          </p:cNvPicPr>
          <p:nvPr/>
        </p:nvPicPr>
        <p:blipFill>
          <a:blip r:embed="rId2"/>
          <a:stretch>
            <a:fillRect/>
          </a:stretch>
        </p:blipFill>
        <p:spPr>
          <a:xfrm>
            <a:off x="1351094" y="985421"/>
            <a:ext cx="6707056" cy="5872579"/>
          </a:xfrm>
          <a:prstGeom prst="rect">
            <a:avLst/>
          </a:prstGeom>
        </p:spPr>
      </p:pic>
      <p:sp>
        <p:nvSpPr>
          <p:cNvPr id="2" name="Titel 1"/>
          <p:cNvSpPr>
            <a:spLocks noGrp="1"/>
          </p:cNvSpPr>
          <p:nvPr>
            <p:ph type="title"/>
          </p:nvPr>
        </p:nvSpPr>
        <p:spPr>
          <a:xfrm>
            <a:off x="768096" y="585216"/>
            <a:ext cx="7290054" cy="1499616"/>
          </a:xfrm>
        </p:spPr>
        <p:txBody>
          <a:bodyPr/>
          <a:lstStyle/>
          <a:p>
            <a:r>
              <a:rPr lang="da-DK" dirty="0"/>
              <a:t>Tilslutning til Beder-Bering vejen fra Mårslets nordlige del</a:t>
            </a:r>
          </a:p>
        </p:txBody>
      </p:sp>
    </p:spTree>
    <p:extLst>
      <p:ext uri="{BB962C8B-B14F-4D97-AF65-F5344CB8AC3E}">
        <p14:creationId xmlns:p14="http://schemas.microsoft.com/office/powerpoint/2010/main" val="1665777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8096" y="585216"/>
            <a:ext cx="7290054" cy="1499616"/>
          </a:xfrm>
        </p:spPr>
        <p:txBody>
          <a:bodyPr/>
          <a:lstStyle/>
          <a:p>
            <a:r>
              <a:rPr lang="da-DK" dirty="0"/>
              <a:t>Tilslutning til Beder-Bering vejen fra Mårslets nordlige del</a:t>
            </a:r>
          </a:p>
        </p:txBody>
      </p:sp>
      <p:pic>
        <p:nvPicPr>
          <p:cNvPr id="3" name="Picture 2">
            <a:extLst>
              <a:ext uri="{FF2B5EF4-FFF2-40B4-BE49-F238E27FC236}">
                <a16:creationId xmlns:a16="http://schemas.microsoft.com/office/drawing/2014/main" id="{C6D16ABE-13A0-4FED-A836-5D174C3E7690}"/>
              </a:ext>
            </a:extLst>
          </p:cNvPr>
          <p:cNvPicPr>
            <a:picLocks noChangeAspect="1"/>
          </p:cNvPicPr>
          <p:nvPr/>
        </p:nvPicPr>
        <p:blipFill>
          <a:blip r:embed="rId2"/>
          <a:stretch>
            <a:fillRect/>
          </a:stretch>
        </p:blipFill>
        <p:spPr>
          <a:xfrm>
            <a:off x="0" y="2308521"/>
            <a:ext cx="9144000" cy="3661383"/>
          </a:xfrm>
          <a:prstGeom prst="rect">
            <a:avLst/>
          </a:prstGeom>
        </p:spPr>
      </p:pic>
    </p:spTree>
    <p:extLst>
      <p:ext uri="{BB962C8B-B14F-4D97-AF65-F5344CB8AC3E}">
        <p14:creationId xmlns:p14="http://schemas.microsoft.com/office/powerpoint/2010/main" val="868430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2">
            <a:extLst>
              <a:ext uri="{FF2B5EF4-FFF2-40B4-BE49-F238E27FC236}">
                <a16:creationId xmlns:a16="http://schemas.microsoft.com/office/drawing/2014/main" id="{385A16EC-0AAB-4CDD-8924-2C5876DF3657}"/>
              </a:ext>
            </a:extLst>
          </p:cNvPr>
          <p:cNvSpPr txBox="1">
            <a:spLocks/>
          </p:cNvSpPr>
          <p:nvPr/>
        </p:nvSpPr>
        <p:spPr>
          <a:xfrm>
            <a:off x="0" y="1"/>
            <a:ext cx="9072979" cy="673815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da-DK" sz="1200" dirty="0"/>
              <a:t>Stiforbindelse:</a:t>
            </a:r>
          </a:p>
          <a:p>
            <a:r>
              <a:rPr lang="da-DK" sz="1200" dirty="0"/>
              <a:t>- Stiforbindelse i forbindelse m. Beder-Bering. Diskussion er en respektafstand ind til skellet. Diskussion omkring de to forskellige sti forslag (rød). Nuværende indre sti benyttes af mange børn – taler for den ydre løsning. Allerede stort stisystem i dag for den nordlige del af byen som børnene allerede benytter. Forslag om tunnel under Hørretvej og under banen. Det er de rigtig tanker, som FU allerede har i gang. </a:t>
            </a:r>
            <a:br>
              <a:rPr lang="da-DK" sz="1200" dirty="0"/>
            </a:br>
            <a:r>
              <a:rPr lang="da-DK" sz="1200" dirty="0"/>
              <a:t>Den glemte vej: diskussion omkring belægning og lys + bevare det grønne område. Bl.a. forslag om småstensbelægning, ‘lave’ belysning. Nogle mener dog ikke behovet for sti overhovedet relevant. </a:t>
            </a:r>
            <a:br>
              <a:rPr lang="da-DK" sz="1200" dirty="0"/>
            </a:br>
            <a:r>
              <a:rPr lang="da-DK" sz="1200" dirty="0"/>
              <a:t>Opmærksomhedspunkt om at respektafstanden også ved Damgårdstoften. </a:t>
            </a:r>
          </a:p>
          <a:p>
            <a:r>
              <a:rPr lang="da-DK" sz="1200" dirty="0"/>
              <a:t>Opfordring til at alle vejforeninger/grundejerforeninger melder sig ind i Mårslet Fællesråd. </a:t>
            </a:r>
          </a:p>
          <a:p>
            <a:r>
              <a:rPr lang="da-DK" sz="1200" dirty="0"/>
              <a:t>Konklusion: Hvem vil benytte, behov for nye og … skal fremtræden f.eks. Lys og belægning.</a:t>
            </a:r>
          </a:p>
          <a:p>
            <a:r>
              <a:rPr lang="da-DK" sz="1200" dirty="0"/>
              <a:t>Grønne områder:</a:t>
            </a:r>
          </a:p>
          <a:p>
            <a:r>
              <a:rPr lang="da-DK" sz="1200" dirty="0"/>
              <a:t>Fokus om de grønne kiler og bred enighed om at bevare dem. Men fokus på principper. Principper for området – skov, bevare det uberørt, lad det vilde landskab tage over. Ved stier og </a:t>
            </a:r>
            <a:r>
              <a:rPr lang="da-DK" sz="1200" dirty="0" err="1"/>
              <a:t>shelters</a:t>
            </a:r>
            <a:r>
              <a:rPr lang="da-DK" sz="1200" dirty="0"/>
              <a:t> så hold det så tæt på byen, respekt for dyr, god ide med hundeskov, ikke stier og mountainbike ruter. Stå fast på principper fra helhedsplanen. Fokus på børn og madpakke området. Faglig støtte med natur, naturvildt og skov. </a:t>
            </a:r>
          </a:p>
          <a:p>
            <a:r>
              <a:rPr lang="da-DK" sz="1200" dirty="0"/>
              <a:t>Sammenhæng med Beder-Bering vejen:</a:t>
            </a:r>
          </a:p>
          <a:p>
            <a:r>
              <a:rPr lang="da-DK" sz="1200" dirty="0"/>
              <a:t>Forskel på ønsker. God diskussion – alle ved blive berørt. Alle løsninger giver udfordringer. Mange er ikke tilfreds med den kort tilslutning via Hørretvejen. Tilsvarende utilfredshed med tilslutning rundt om byen. Desuden diskussion om det overhovedet er relevant med en nordlig tilslutning? Ved stiforbindelse for blødetrafikanter der kunne transportere sig godt og væk fra bymidten, så vil man kunne føre tung trafik igennem byen. Desuden vil denne løsning undgå at der kommer trafik igennem Mårslet fra Aarhus Syd. Hørretløkken vil modsætte at tilkørslen til udstykningen og hængsel til Beder-Beringvejen. Ingen ønsker vinder eller taber. </a:t>
            </a:r>
          </a:p>
          <a:p>
            <a:r>
              <a:rPr lang="da-DK" sz="1200" dirty="0"/>
              <a:t>Der er for meget på spil til at de kan koges ned til to linje føringer. FU og går tilbage og så på hvordan vi kan samle byen. Der mangler tal og data fra AAK. </a:t>
            </a:r>
          </a:p>
          <a:p>
            <a:r>
              <a:rPr lang="da-DK" sz="1200" dirty="0"/>
              <a:t>Letbanen:</a:t>
            </a:r>
          </a:p>
          <a:p>
            <a:r>
              <a:rPr lang="da-DK" sz="1200" dirty="0"/>
              <a:t>Nedlæggelse af overgang eller underkørsel.  Arbejder på flere krydsningspunkter. få mindre lyd på toget. Krydsning ved hørretvej er ikke sikret. Fuld tilslutning til dette. FU har dialog med Letbanen og Miljø og Teknik. Udgift for AAK at lave en sti under banen vil være 5 mio. kr.  </a:t>
            </a:r>
            <a:br>
              <a:rPr lang="da-DK" sz="1200" dirty="0"/>
            </a:br>
            <a:r>
              <a:rPr lang="da-DK" sz="1200" dirty="0"/>
              <a:t>Flytning at trinbræt i Mølleparken til evt. krydspunkt. Økonomisk udfordringer. Det skal yderligere diskuteres. </a:t>
            </a:r>
          </a:p>
          <a:p>
            <a:r>
              <a:rPr lang="da-DK" sz="1200" dirty="0"/>
              <a:t>Afsluttende kommentar fra Carsten: Fokus på de opgaver der er lette at gå til. Undgå fokus på svære større projekt, som at flytte trinbræt etc. </a:t>
            </a:r>
          </a:p>
          <a:p>
            <a:endParaRPr lang="da-DK" sz="1200" dirty="0"/>
          </a:p>
        </p:txBody>
      </p:sp>
    </p:spTree>
    <p:extLst>
      <p:ext uri="{BB962C8B-B14F-4D97-AF65-F5344CB8AC3E}">
        <p14:creationId xmlns:p14="http://schemas.microsoft.com/office/powerpoint/2010/main" val="4072034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8096" y="289652"/>
            <a:ext cx="7290054" cy="1499616"/>
          </a:xfrm>
        </p:spPr>
        <p:txBody>
          <a:bodyPr>
            <a:normAutofit/>
          </a:bodyPr>
          <a:lstStyle/>
          <a:p>
            <a:r>
              <a:rPr lang="da-DK" sz="3200" dirty="0"/>
              <a:t>Aftenens program</a:t>
            </a:r>
          </a:p>
        </p:txBody>
      </p:sp>
      <p:sp>
        <p:nvSpPr>
          <p:cNvPr id="3" name="Pladsholder til indhold 2"/>
          <p:cNvSpPr>
            <a:spLocks noGrp="1"/>
          </p:cNvSpPr>
          <p:nvPr>
            <p:ph idx="1"/>
          </p:nvPr>
        </p:nvSpPr>
        <p:spPr>
          <a:xfrm>
            <a:off x="768096" y="1297709"/>
            <a:ext cx="7290055" cy="4023360"/>
          </a:xfrm>
        </p:spPr>
        <p:txBody>
          <a:bodyPr>
            <a:normAutofit/>
          </a:bodyPr>
          <a:lstStyle/>
          <a:p>
            <a:pPr lvl="1">
              <a:buClrTx/>
              <a:buSzPct val="75000"/>
              <a:buFont typeface="Arial" panose="020B0604020202020204" pitchFamily="34" charset="0"/>
              <a:buChar char="•"/>
            </a:pPr>
            <a:r>
              <a:rPr lang="da-DK" sz="2000" dirty="0"/>
              <a:t>1900 - Aftenens aktuelle emner præsenteres</a:t>
            </a:r>
          </a:p>
          <a:p>
            <a:pPr lvl="1">
              <a:buClrTx/>
              <a:buSzPct val="75000"/>
              <a:buFont typeface="Arial" panose="020B0604020202020204" pitchFamily="34" charset="0"/>
              <a:buChar char="•"/>
            </a:pPr>
            <a:r>
              <a:rPr lang="da-DK" sz="2000" dirty="0"/>
              <a:t>1930 - Gruppearbejde om emnerne</a:t>
            </a:r>
          </a:p>
          <a:p>
            <a:pPr lvl="1">
              <a:buClrTx/>
              <a:buSzPct val="75000"/>
              <a:buFont typeface="Arial" panose="020B0604020202020204" pitchFamily="34" charset="0"/>
              <a:buChar char="•"/>
            </a:pPr>
            <a:r>
              <a:rPr lang="da-DK" sz="2000" dirty="0"/>
              <a:t>2015 - Fælles opsamling fra grupperne</a:t>
            </a:r>
          </a:p>
          <a:p>
            <a:pPr lvl="1">
              <a:buClrTx/>
              <a:buSzPct val="75000"/>
              <a:buFont typeface="Arial" panose="020B0604020202020204" pitchFamily="34" charset="0"/>
              <a:buChar char="•"/>
            </a:pPr>
            <a:r>
              <a:rPr lang="da-DK" sz="2000" dirty="0"/>
              <a:t>2050 - Kort orientering om </a:t>
            </a:r>
            <a:r>
              <a:rPr lang="da-DK" sz="2000" dirty="0" err="1"/>
              <a:t>FU’s</a:t>
            </a:r>
            <a:r>
              <a:rPr lang="da-DK" sz="2000" dirty="0"/>
              <a:t> tilgang til Letbanen</a:t>
            </a:r>
          </a:p>
          <a:p>
            <a:pPr lvl="1">
              <a:buClrTx/>
              <a:buSzPct val="75000"/>
              <a:buFont typeface="Arial" panose="020B0604020202020204" pitchFamily="34" charset="0"/>
              <a:buChar char="•"/>
            </a:pPr>
            <a:r>
              <a:rPr lang="da-DK" sz="2000" dirty="0"/>
              <a:t>2100 - Tak for i aften</a:t>
            </a:r>
          </a:p>
          <a:p>
            <a:pPr lvl="1">
              <a:buClrTx/>
              <a:buSzPct val="75000"/>
              <a:buFont typeface="Arial" panose="020B0604020202020204" pitchFamily="34" charset="0"/>
              <a:buChar char="•"/>
            </a:pPr>
            <a:endParaRPr lang="da-DK" sz="2000" dirty="0"/>
          </a:p>
        </p:txBody>
      </p:sp>
      <p:pic>
        <p:nvPicPr>
          <p:cNvPr id="4" name="Billede 3"/>
          <p:cNvPicPr>
            <a:picLocks noChangeAspect="1"/>
          </p:cNvPicPr>
          <p:nvPr/>
        </p:nvPicPr>
        <p:blipFill>
          <a:blip r:embed="rId2"/>
          <a:stretch>
            <a:fillRect/>
          </a:stretch>
        </p:blipFill>
        <p:spPr>
          <a:xfrm rot="399307">
            <a:off x="5545784" y="4033348"/>
            <a:ext cx="3147427" cy="2360571"/>
          </a:xfrm>
          <a:prstGeom prst="rect">
            <a:avLst/>
          </a:prstGeom>
        </p:spPr>
      </p:pic>
    </p:spTree>
    <p:extLst>
      <p:ext uri="{BB962C8B-B14F-4D97-AF65-F5344CB8AC3E}">
        <p14:creationId xmlns:p14="http://schemas.microsoft.com/office/powerpoint/2010/main" val="3626726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8096" y="390892"/>
            <a:ext cx="6875118" cy="1280890"/>
          </a:xfrm>
        </p:spPr>
        <p:txBody>
          <a:bodyPr>
            <a:normAutofit/>
          </a:bodyPr>
          <a:lstStyle/>
          <a:p>
            <a:r>
              <a:rPr lang="da-DK" sz="3200" dirty="0"/>
              <a:t>Aftenens emner, overblik</a:t>
            </a:r>
          </a:p>
        </p:txBody>
      </p:sp>
      <p:sp>
        <p:nvSpPr>
          <p:cNvPr id="7" name="Content Placeholder 6">
            <a:extLst>
              <a:ext uri="{FF2B5EF4-FFF2-40B4-BE49-F238E27FC236}">
                <a16:creationId xmlns:a16="http://schemas.microsoft.com/office/drawing/2014/main" id="{AE997084-0D01-4F69-B6F1-DCBD1519D861}"/>
              </a:ext>
            </a:extLst>
          </p:cNvPr>
          <p:cNvSpPr>
            <a:spLocks noGrp="1"/>
          </p:cNvSpPr>
          <p:nvPr>
            <p:ph idx="1"/>
          </p:nvPr>
        </p:nvSpPr>
        <p:spPr>
          <a:xfrm>
            <a:off x="768096" y="1473693"/>
            <a:ext cx="7290055" cy="4835667"/>
          </a:xfrm>
        </p:spPr>
        <p:txBody>
          <a:bodyPr>
            <a:normAutofit fontScale="85000" lnSpcReduction="20000"/>
          </a:bodyPr>
          <a:lstStyle/>
          <a:p>
            <a:pPr marL="457200" lvl="0" indent="-457200">
              <a:buFont typeface="+mj-lt"/>
              <a:buAutoNum type="arabicPeriod"/>
            </a:pPr>
            <a:r>
              <a:rPr lang="da-DK" b="1" dirty="0"/>
              <a:t>Etablering af nye stiforbindelser i Mårslet. </a:t>
            </a:r>
            <a:endParaRPr lang="da-DK" dirty="0"/>
          </a:p>
          <a:p>
            <a:r>
              <a:rPr lang="da-DK" i="1" dirty="0"/>
              <a:t>Helhedsplanen for 8320 indeholder en målsætning om, at bløde trafikanter bør have et alternativ til Hørretvej, så de sikkert og bekvemt vil kunne færdes i Mårslet langs en ”ringforbindelse” af stier, der forbinder byens nordige og sydlige dele henover banelegemet. På mødet vil vi som fællesråd fremlægge nye stiforbindelser, som vi ønsker drøftet med henblik på deres endelige udformning.</a:t>
            </a:r>
            <a:endParaRPr lang="da-DK" dirty="0"/>
          </a:p>
          <a:p>
            <a:pPr marL="457200" lvl="0" indent="-457200">
              <a:buFont typeface="+mj-lt"/>
              <a:buAutoNum type="arabicPeriod" startAt="2"/>
            </a:pPr>
            <a:r>
              <a:rPr lang="da-DK" b="1" dirty="0"/>
              <a:t>Udvikling af byens grønne områder.</a:t>
            </a:r>
            <a:endParaRPr lang="da-DK" dirty="0"/>
          </a:p>
          <a:p>
            <a:r>
              <a:rPr lang="da-DK" i="1" dirty="0"/>
              <a:t>På borgermøderne omkring Helhedsplanen for 8320 har der været et stærkt ønske om at udvikle de grønne områder i 8320. Samtidig arbejder Aarhus Kommune nu aktivt for at sikre etablering af sammenhængende naturområder i hele kommunen. Vi ønsker en nuanceret drøftelse af dette emne med afsæt i Udvalget for Stier og Grønne Områders konkrete forslag i Mårslets østlige grønne kile.</a:t>
            </a:r>
            <a:endParaRPr lang="da-DK" dirty="0"/>
          </a:p>
          <a:p>
            <a:pPr marL="457200" lvl="0" indent="-457200">
              <a:buFont typeface="+mj-lt"/>
              <a:buAutoNum type="arabicPeriod" startAt="3"/>
            </a:pPr>
            <a:r>
              <a:rPr lang="da-DK" b="1" dirty="0"/>
              <a:t>Tilslutning til Beder-Bering vejen fra Mårslets nordlige del</a:t>
            </a:r>
            <a:endParaRPr lang="da-DK" dirty="0"/>
          </a:p>
          <a:p>
            <a:r>
              <a:rPr lang="da-DK" i="1" dirty="0"/>
              <a:t>Mårslet Fællesråd er ikke i tvivl om, at Aarhus Kommune indenfor en årrække vil søge at realisere en vejforbindelse fra Mårslets nordlige dele til Beder-Bering vejen. På Aarhus Kommunes informationsmøde om udstykningen nord for Hørretløkken, var der meget stor interesse for dette emne, der åbenlyst vil påvirke mange i byen. Fællesrådet ønsker at byen afvejer fordele og ulemper ved to mulige løsningsforslag, så byen i fælleskab kan fremme en hensigtsmæssig plan for et sådant ”hængsel” på Beder-Bering vejen.</a:t>
            </a:r>
            <a:endParaRPr lang="da-DK" dirty="0"/>
          </a:p>
          <a:p>
            <a:endParaRPr lang="da-DK" dirty="0"/>
          </a:p>
        </p:txBody>
      </p:sp>
    </p:spTree>
    <p:extLst>
      <p:ext uri="{BB962C8B-B14F-4D97-AF65-F5344CB8AC3E}">
        <p14:creationId xmlns:p14="http://schemas.microsoft.com/office/powerpoint/2010/main" val="2149328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36" y="594933"/>
            <a:ext cx="8465270" cy="5923703"/>
          </a:xfrm>
          <a:prstGeom prst="rect">
            <a:avLst/>
          </a:prstGeom>
          <a:effectLst>
            <a:softEdge rad="177800"/>
          </a:effectLst>
        </p:spPr>
      </p:pic>
      <p:sp>
        <p:nvSpPr>
          <p:cNvPr id="2" name="Titel 1"/>
          <p:cNvSpPr>
            <a:spLocks noGrp="1"/>
          </p:cNvSpPr>
          <p:nvPr>
            <p:ph type="title"/>
          </p:nvPr>
        </p:nvSpPr>
        <p:spPr>
          <a:xfrm>
            <a:off x="188536" y="-137009"/>
            <a:ext cx="8798445" cy="1280890"/>
          </a:xfrm>
        </p:spPr>
        <p:txBody>
          <a:bodyPr>
            <a:normAutofit/>
          </a:bodyPr>
          <a:lstStyle/>
          <a:p>
            <a:r>
              <a:rPr lang="en-US" sz="3200" dirty="0"/>
              <a:t>E</a:t>
            </a:r>
            <a:r>
              <a:rPr lang="da-DK" sz="3200" dirty="0" err="1"/>
              <a:t>tablering</a:t>
            </a:r>
            <a:r>
              <a:rPr lang="da-DK" sz="3200" dirty="0"/>
              <a:t> af nye stiforbindelser - helhedsplanen</a:t>
            </a:r>
          </a:p>
        </p:txBody>
      </p:sp>
      <p:sp>
        <p:nvSpPr>
          <p:cNvPr id="6" name="Tekstfelt 5"/>
          <p:cNvSpPr txBox="1"/>
          <p:nvPr/>
        </p:nvSpPr>
        <p:spPr>
          <a:xfrm>
            <a:off x="6212264" y="838986"/>
            <a:ext cx="2686639" cy="1169551"/>
          </a:xfrm>
          <a:prstGeom prst="rect">
            <a:avLst/>
          </a:prstGeom>
          <a:noFill/>
        </p:spPr>
        <p:txBody>
          <a:bodyPr wrap="square" rtlCol="0">
            <a:spAutoFit/>
          </a:bodyPr>
          <a:lstStyle/>
          <a:p>
            <a:r>
              <a:rPr lang="da-DK" sz="1400" dirty="0"/>
              <a:t>Uløste problemer:</a:t>
            </a:r>
          </a:p>
          <a:p>
            <a:pPr marL="342900" indent="-342900">
              <a:buAutoNum type="arabicPeriod"/>
            </a:pPr>
            <a:r>
              <a:rPr lang="da-DK" sz="1400" dirty="0"/>
              <a:t>Tæt trafik i midtby</a:t>
            </a:r>
          </a:p>
          <a:p>
            <a:pPr marL="342900" indent="-342900">
              <a:buAutoNum type="arabicPeriod"/>
            </a:pPr>
            <a:r>
              <a:rPr lang="da-DK" sz="1400" dirty="0"/>
              <a:t>Banen opdeler byen</a:t>
            </a:r>
          </a:p>
          <a:p>
            <a:pPr marL="342900" indent="-342900">
              <a:buAutoNum type="arabicPeriod"/>
            </a:pPr>
            <a:r>
              <a:rPr lang="da-DK" sz="1400" dirty="0"/>
              <a:t>Ønske om bedre forbindelser til rekreative formål</a:t>
            </a:r>
          </a:p>
        </p:txBody>
      </p:sp>
      <p:sp>
        <p:nvSpPr>
          <p:cNvPr id="7" name="Ellipse 6"/>
          <p:cNvSpPr/>
          <p:nvPr/>
        </p:nvSpPr>
        <p:spPr>
          <a:xfrm>
            <a:off x="2875174" y="2083323"/>
            <a:ext cx="2375554" cy="3167406"/>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9" name="Lige pilforbindelse 8"/>
          <p:cNvCxnSpPr/>
          <p:nvPr/>
        </p:nvCxnSpPr>
        <p:spPr>
          <a:xfrm flipH="1" flipV="1">
            <a:off x="3271101" y="716437"/>
            <a:ext cx="65988" cy="1517716"/>
          </a:xfrm>
          <a:prstGeom prst="straightConnector1">
            <a:avLst/>
          </a:prstGeom>
          <a:ln w="4762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Kombinationstegning 13"/>
          <p:cNvSpPr/>
          <p:nvPr/>
        </p:nvSpPr>
        <p:spPr>
          <a:xfrm>
            <a:off x="5316718" y="4034672"/>
            <a:ext cx="2903455" cy="565608"/>
          </a:xfrm>
          <a:custGeom>
            <a:avLst/>
            <a:gdLst>
              <a:gd name="connsiteX0" fmla="*/ 0 w 2903455"/>
              <a:gd name="connsiteY0" fmla="*/ 0 h 565608"/>
              <a:gd name="connsiteX1" fmla="*/ 669303 w 2903455"/>
              <a:gd name="connsiteY1" fmla="*/ 377072 h 565608"/>
              <a:gd name="connsiteX2" fmla="*/ 2290713 w 2903455"/>
              <a:gd name="connsiteY2" fmla="*/ 169683 h 565608"/>
              <a:gd name="connsiteX3" fmla="*/ 2903455 w 2903455"/>
              <a:gd name="connsiteY3" fmla="*/ 565608 h 565608"/>
            </a:gdLst>
            <a:ahLst/>
            <a:cxnLst>
              <a:cxn ang="0">
                <a:pos x="connsiteX0" y="connsiteY0"/>
              </a:cxn>
              <a:cxn ang="0">
                <a:pos x="connsiteX1" y="connsiteY1"/>
              </a:cxn>
              <a:cxn ang="0">
                <a:pos x="connsiteX2" y="connsiteY2"/>
              </a:cxn>
              <a:cxn ang="0">
                <a:pos x="connsiteX3" y="connsiteY3"/>
              </a:cxn>
            </a:cxnLst>
            <a:rect l="l" t="t" r="r" b="b"/>
            <a:pathLst>
              <a:path w="2903455" h="565608">
                <a:moveTo>
                  <a:pt x="0" y="0"/>
                </a:moveTo>
                <a:cubicBezTo>
                  <a:pt x="143759" y="174396"/>
                  <a:pt x="287518" y="348792"/>
                  <a:pt x="669303" y="377072"/>
                </a:cubicBezTo>
                <a:cubicBezTo>
                  <a:pt x="1051088" y="405352"/>
                  <a:pt x="1918354" y="138260"/>
                  <a:pt x="2290713" y="169683"/>
                </a:cubicBezTo>
                <a:cubicBezTo>
                  <a:pt x="2663072" y="201106"/>
                  <a:pt x="2765195" y="542041"/>
                  <a:pt x="2903455" y="565608"/>
                </a:cubicBezTo>
              </a:path>
            </a:pathLst>
          </a:custGeom>
          <a:noFill/>
          <a:ln w="44450">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08802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Etablering af nye stiforbindelser</a:t>
            </a:r>
          </a:p>
        </p:txBody>
      </p:sp>
      <p:sp>
        <p:nvSpPr>
          <p:cNvPr id="3" name="Pladsholder til indhold 2"/>
          <p:cNvSpPr>
            <a:spLocks noGrp="1"/>
          </p:cNvSpPr>
          <p:nvPr>
            <p:ph idx="1"/>
          </p:nvPr>
        </p:nvSpPr>
        <p:spPr>
          <a:xfrm>
            <a:off x="768096" y="1864311"/>
            <a:ext cx="7290055" cy="4445049"/>
          </a:xfrm>
        </p:spPr>
        <p:txBody>
          <a:bodyPr/>
          <a:lstStyle/>
          <a:p>
            <a:r>
              <a:rPr lang="en-US" dirty="0" err="1"/>
              <a:t>Aktuelt</a:t>
            </a:r>
            <a:r>
              <a:rPr lang="en-US" dirty="0"/>
              <a:t>:</a:t>
            </a:r>
          </a:p>
          <a:p>
            <a:pPr>
              <a:buFont typeface="Arial" panose="020B0604020202020204" pitchFamily="34" charset="0"/>
              <a:buChar char="•"/>
            </a:pPr>
            <a:r>
              <a:rPr lang="en-US" dirty="0"/>
              <a:t>Aarhus </a:t>
            </a:r>
            <a:r>
              <a:rPr lang="en-US" dirty="0" err="1"/>
              <a:t>Kommune</a:t>
            </a:r>
            <a:r>
              <a:rPr lang="en-US" dirty="0"/>
              <a:t> har </a:t>
            </a:r>
            <a:r>
              <a:rPr lang="en-US" dirty="0" err="1"/>
              <a:t>afsat</a:t>
            </a:r>
            <a:r>
              <a:rPr lang="en-US" dirty="0"/>
              <a:t> </a:t>
            </a:r>
            <a:r>
              <a:rPr lang="en-US" dirty="0" err="1"/>
              <a:t>en</a:t>
            </a:r>
            <a:r>
              <a:rPr lang="en-US" dirty="0"/>
              <a:t> </a:t>
            </a:r>
            <a:r>
              <a:rPr lang="en-US" dirty="0" err="1"/>
              <a:t>pulje</a:t>
            </a:r>
            <a:r>
              <a:rPr lang="en-US" dirty="0"/>
              <a:t> </a:t>
            </a:r>
            <a:r>
              <a:rPr lang="en-US" dirty="0" err="1"/>
              <a:t>ifm</a:t>
            </a:r>
            <a:r>
              <a:rPr lang="en-US" dirty="0"/>
              <a:t> </a:t>
            </a:r>
            <a:r>
              <a:rPr lang="en-US" dirty="0" err="1"/>
              <a:t>Beder</a:t>
            </a:r>
            <a:r>
              <a:rPr lang="en-US" dirty="0"/>
              <a:t> Bering </a:t>
            </a:r>
            <a:r>
              <a:rPr lang="en-US" dirty="0" err="1"/>
              <a:t>Vejen</a:t>
            </a:r>
            <a:r>
              <a:rPr lang="en-US" dirty="0"/>
              <a:t> </a:t>
            </a:r>
            <a:r>
              <a:rPr lang="en-US" dirty="0" err="1"/>
              <a:t>til</a:t>
            </a:r>
            <a:r>
              <a:rPr lang="en-US" dirty="0"/>
              <a:t> </a:t>
            </a:r>
            <a:r>
              <a:rPr lang="en-US" dirty="0" err="1"/>
              <a:t>etablering</a:t>
            </a:r>
            <a:r>
              <a:rPr lang="en-US" dirty="0"/>
              <a:t> </a:t>
            </a:r>
            <a:r>
              <a:rPr lang="en-US" dirty="0" err="1"/>
              <a:t>af</a:t>
            </a:r>
            <a:r>
              <a:rPr lang="en-US" dirty="0"/>
              <a:t> </a:t>
            </a:r>
            <a:r>
              <a:rPr lang="en-US" dirty="0" err="1"/>
              <a:t>stier</a:t>
            </a:r>
            <a:endParaRPr lang="en-US" dirty="0"/>
          </a:p>
          <a:p>
            <a:pPr>
              <a:buFont typeface="Arial" panose="020B0604020202020204" pitchFamily="34" charset="0"/>
              <a:buChar char="•"/>
            </a:pPr>
            <a:r>
              <a:rPr lang="en-US" dirty="0"/>
              <a:t>Det </a:t>
            </a:r>
            <a:r>
              <a:rPr lang="en-US" dirty="0" err="1"/>
              <a:t>grønne</a:t>
            </a:r>
            <a:r>
              <a:rPr lang="en-US" dirty="0"/>
              <a:t> </a:t>
            </a:r>
            <a:r>
              <a:rPr lang="en-US" dirty="0" err="1"/>
              <a:t>udvalg</a:t>
            </a:r>
            <a:r>
              <a:rPr lang="en-US" dirty="0"/>
              <a:t> har </a:t>
            </a:r>
            <a:r>
              <a:rPr lang="en-US" dirty="0" err="1"/>
              <a:t>foreslået</a:t>
            </a:r>
            <a:r>
              <a:rPr lang="en-US" dirty="0"/>
              <a:t> </a:t>
            </a:r>
            <a:r>
              <a:rPr lang="en-US" dirty="0" err="1"/>
              <a:t>en</a:t>
            </a:r>
            <a:r>
              <a:rPr lang="en-US" dirty="0"/>
              <a:t> </a:t>
            </a:r>
            <a:r>
              <a:rPr lang="en-US" dirty="0" err="1"/>
              <a:t>række</a:t>
            </a:r>
            <a:r>
              <a:rPr lang="en-US" dirty="0"/>
              <a:t> </a:t>
            </a:r>
            <a:r>
              <a:rPr lang="en-US" dirty="0" err="1"/>
              <a:t>stiforbedringer</a:t>
            </a:r>
            <a:endParaRPr lang="en-US" dirty="0"/>
          </a:p>
          <a:p>
            <a:pPr>
              <a:buFont typeface="Arial" panose="020B0604020202020204" pitchFamily="34" charset="0"/>
              <a:buChar char="•"/>
            </a:pPr>
            <a:r>
              <a:rPr lang="en-US" dirty="0" err="1"/>
              <a:t>Møder</a:t>
            </a:r>
            <a:r>
              <a:rPr lang="en-US" dirty="0"/>
              <a:t> har </a:t>
            </a:r>
            <a:r>
              <a:rPr lang="en-US" dirty="0" err="1"/>
              <a:t>været</a:t>
            </a:r>
            <a:r>
              <a:rPr lang="en-US" dirty="0"/>
              <a:t> </a:t>
            </a:r>
            <a:r>
              <a:rPr lang="en-US" dirty="0" err="1"/>
              <a:t>afholdt</a:t>
            </a:r>
            <a:r>
              <a:rPr lang="en-US" dirty="0"/>
              <a:t> med 11 </a:t>
            </a:r>
            <a:r>
              <a:rPr lang="en-US" dirty="0" err="1"/>
              <a:t>grundejerforeninger</a:t>
            </a:r>
            <a:r>
              <a:rPr lang="en-US" dirty="0"/>
              <a:t> om </a:t>
            </a:r>
            <a:r>
              <a:rPr lang="en-US" dirty="0" err="1"/>
              <a:t>mulige</a:t>
            </a:r>
            <a:r>
              <a:rPr lang="en-US" dirty="0"/>
              <a:t> </a:t>
            </a:r>
            <a:r>
              <a:rPr lang="en-US" dirty="0" err="1"/>
              <a:t>stiforbindelser</a:t>
            </a:r>
            <a:r>
              <a:rPr lang="en-US" dirty="0"/>
              <a:t> </a:t>
            </a:r>
            <a:r>
              <a:rPr lang="en-US" dirty="0" err="1"/>
              <a:t>både</a:t>
            </a:r>
            <a:r>
              <a:rPr lang="en-US" dirty="0"/>
              <a:t> i de </a:t>
            </a:r>
            <a:r>
              <a:rPr lang="en-US" dirty="0" err="1"/>
              <a:t>nordvestlige</a:t>
            </a:r>
            <a:r>
              <a:rPr lang="en-US" dirty="0"/>
              <a:t> </a:t>
            </a:r>
            <a:r>
              <a:rPr lang="en-US" dirty="0" err="1"/>
              <a:t>og</a:t>
            </a:r>
            <a:r>
              <a:rPr lang="en-US" dirty="0"/>
              <a:t> </a:t>
            </a:r>
            <a:r>
              <a:rPr lang="en-US" dirty="0" err="1"/>
              <a:t>østlige</a:t>
            </a:r>
            <a:r>
              <a:rPr lang="en-US" dirty="0"/>
              <a:t> dele </a:t>
            </a:r>
            <a:r>
              <a:rPr lang="en-US" dirty="0" err="1"/>
              <a:t>af</a:t>
            </a:r>
            <a:r>
              <a:rPr lang="en-US" dirty="0"/>
              <a:t> </a:t>
            </a:r>
            <a:r>
              <a:rPr lang="en-US" dirty="0" err="1"/>
              <a:t>Mårslet</a:t>
            </a:r>
            <a:endParaRPr lang="en-US" dirty="0"/>
          </a:p>
          <a:p>
            <a:pPr>
              <a:buFont typeface="Arial" panose="020B0604020202020204" pitchFamily="34" charset="0"/>
              <a:buChar char="•"/>
            </a:pPr>
            <a:r>
              <a:rPr lang="en-US" dirty="0"/>
              <a:t>FU </a:t>
            </a:r>
            <a:r>
              <a:rPr lang="en-US" dirty="0" err="1"/>
              <a:t>ønsker</a:t>
            </a:r>
            <a:r>
              <a:rPr lang="en-US" dirty="0"/>
              <a:t> at </a:t>
            </a:r>
            <a:r>
              <a:rPr lang="en-US" dirty="0" err="1"/>
              <a:t>høre</a:t>
            </a:r>
            <a:r>
              <a:rPr lang="en-US" dirty="0"/>
              <a:t> </a:t>
            </a:r>
            <a:r>
              <a:rPr lang="en-US" dirty="0" err="1"/>
              <a:t>byens</a:t>
            </a:r>
            <a:r>
              <a:rPr lang="en-US" dirty="0"/>
              <a:t> </a:t>
            </a:r>
            <a:r>
              <a:rPr lang="en-US" dirty="0" err="1"/>
              <a:t>overvejelser</a:t>
            </a:r>
            <a:r>
              <a:rPr lang="en-US" dirty="0"/>
              <a:t> om de </a:t>
            </a:r>
            <a:r>
              <a:rPr lang="en-US" dirty="0" err="1"/>
              <a:t>konkrete</a:t>
            </a:r>
            <a:r>
              <a:rPr lang="en-US" dirty="0"/>
              <a:t> </a:t>
            </a:r>
            <a:r>
              <a:rPr lang="en-US" dirty="0" err="1"/>
              <a:t>forslag</a:t>
            </a:r>
            <a:r>
              <a:rPr lang="en-US" dirty="0"/>
              <a:t> </a:t>
            </a:r>
            <a:r>
              <a:rPr lang="en-US" dirty="0" err="1"/>
              <a:t>til</a:t>
            </a:r>
            <a:r>
              <a:rPr lang="en-US" dirty="0"/>
              <a:t> </a:t>
            </a:r>
            <a:r>
              <a:rPr lang="en-US" dirty="0" err="1"/>
              <a:t>stiforbedringer</a:t>
            </a:r>
            <a:r>
              <a:rPr lang="en-US" dirty="0"/>
              <a:t>, der </a:t>
            </a:r>
            <a:r>
              <a:rPr lang="en-US" dirty="0" err="1"/>
              <a:t>tilsammen</a:t>
            </a:r>
            <a:r>
              <a:rPr lang="en-US" dirty="0"/>
              <a:t> </a:t>
            </a:r>
            <a:r>
              <a:rPr lang="en-US" dirty="0" err="1"/>
              <a:t>skal</a:t>
            </a:r>
            <a:r>
              <a:rPr lang="en-US" dirty="0"/>
              <a:t> </a:t>
            </a:r>
            <a:r>
              <a:rPr lang="en-US" dirty="0" err="1"/>
              <a:t>sikre</a:t>
            </a:r>
            <a:r>
              <a:rPr lang="en-US" dirty="0"/>
              <a:t> </a:t>
            </a:r>
            <a:r>
              <a:rPr lang="en-US" dirty="0" err="1"/>
              <a:t>bedre</a:t>
            </a:r>
            <a:r>
              <a:rPr lang="en-US" dirty="0"/>
              <a:t> </a:t>
            </a:r>
            <a:r>
              <a:rPr lang="en-US" dirty="0" err="1"/>
              <a:t>sammenhæng</a:t>
            </a:r>
            <a:r>
              <a:rPr lang="en-US" dirty="0"/>
              <a:t> for </a:t>
            </a:r>
            <a:r>
              <a:rPr lang="en-US" dirty="0" err="1"/>
              <a:t>bløde</a:t>
            </a:r>
            <a:r>
              <a:rPr lang="en-US" dirty="0"/>
              <a:t> </a:t>
            </a:r>
            <a:r>
              <a:rPr lang="en-US" dirty="0" err="1"/>
              <a:t>trafikanter</a:t>
            </a:r>
            <a:r>
              <a:rPr lang="en-US" dirty="0"/>
              <a:t> i </a:t>
            </a:r>
            <a:r>
              <a:rPr lang="en-US" dirty="0" err="1"/>
              <a:t>Mårslet</a:t>
            </a:r>
            <a:endParaRPr lang="en-US" dirty="0"/>
          </a:p>
        </p:txBody>
      </p:sp>
    </p:spTree>
    <p:extLst>
      <p:ext uri="{BB962C8B-B14F-4D97-AF65-F5344CB8AC3E}">
        <p14:creationId xmlns:p14="http://schemas.microsoft.com/office/powerpoint/2010/main" val="2949810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Etablering af nye stiforbindelser</a:t>
            </a:r>
          </a:p>
        </p:txBody>
      </p:sp>
      <p:pic>
        <p:nvPicPr>
          <p:cNvPr id="6" name="Picture 5">
            <a:extLst>
              <a:ext uri="{FF2B5EF4-FFF2-40B4-BE49-F238E27FC236}">
                <a16:creationId xmlns:a16="http://schemas.microsoft.com/office/drawing/2014/main" id="{4CD83802-ECE6-4D27-8A88-C96D6ECFB241}"/>
              </a:ext>
            </a:extLst>
          </p:cNvPr>
          <p:cNvPicPr>
            <a:picLocks noChangeAspect="1"/>
          </p:cNvPicPr>
          <p:nvPr/>
        </p:nvPicPr>
        <p:blipFill>
          <a:blip r:embed="rId2"/>
          <a:stretch>
            <a:fillRect/>
          </a:stretch>
        </p:blipFill>
        <p:spPr>
          <a:xfrm>
            <a:off x="0" y="585216"/>
            <a:ext cx="9144000" cy="5740512"/>
          </a:xfrm>
          <a:prstGeom prst="rect">
            <a:avLst/>
          </a:prstGeom>
        </p:spPr>
      </p:pic>
      <p:sp>
        <p:nvSpPr>
          <p:cNvPr id="8" name="Freeform: Shape 7">
            <a:extLst>
              <a:ext uri="{FF2B5EF4-FFF2-40B4-BE49-F238E27FC236}">
                <a16:creationId xmlns:a16="http://schemas.microsoft.com/office/drawing/2014/main" id="{676C22B1-CCFA-40DE-8333-86543FA732BA}"/>
              </a:ext>
            </a:extLst>
          </p:cNvPr>
          <p:cNvSpPr/>
          <p:nvPr/>
        </p:nvSpPr>
        <p:spPr>
          <a:xfrm>
            <a:off x="4563122" y="2982897"/>
            <a:ext cx="1138052" cy="2814221"/>
          </a:xfrm>
          <a:custGeom>
            <a:avLst/>
            <a:gdLst>
              <a:gd name="connsiteX0" fmla="*/ 1065321 w 1138052"/>
              <a:gd name="connsiteY0" fmla="*/ 0 h 2814221"/>
              <a:gd name="connsiteX1" fmla="*/ 1136342 w 1138052"/>
              <a:gd name="connsiteY1" fmla="*/ 337352 h 2814221"/>
              <a:gd name="connsiteX2" fmla="*/ 1100831 w 1138052"/>
              <a:gd name="connsiteY2" fmla="*/ 745724 h 2814221"/>
              <a:gd name="connsiteX3" fmla="*/ 941033 w 1138052"/>
              <a:gd name="connsiteY3" fmla="*/ 1065320 h 2814221"/>
              <a:gd name="connsiteX4" fmla="*/ 577049 w 1138052"/>
              <a:gd name="connsiteY4" fmla="*/ 1926454 h 2814221"/>
              <a:gd name="connsiteX5" fmla="*/ 452761 w 1138052"/>
              <a:gd name="connsiteY5" fmla="*/ 2210540 h 2814221"/>
              <a:gd name="connsiteX6" fmla="*/ 0 w 1138052"/>
              <a:gd name="connsiteY6" fmla="*/ 2814221 h 281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052" h="2814221">
                <a:moveTo>
                  <a:pt x="1065321" y="0"/>
                </a:moveTo>
                <a:cubicBezTo>
                  <a:pt x="1097872" y="106532"/>
                  <a:pt x="1130424" y="213065"/>
                  <a:pt x="1136342" y="337352"/>
                </a:cubicBezTo>
                <a:cubicBezTo>
                  <a:pt x="1142260" y="461639"/>
                  <a:pt x="1133383" y="624396"/>
                  <a:pt x="1100831" y="745724"/>
                </a:cubicBezTo>
                <a:cubicBezTo>
                  <a:pt x="1068279" y="867052"/>
                  <a:pt x="1028330" y="868532"/>
                  <a:pt x="941033" y="1065320"/>
                </a:cubicBezTo>
                <a:cubicBezTo>
                  <a:pt x="853736" y="1262108"/>
                  <a:pt x="658428" y="1735584"/>
                  <a:pt x="577049" y="1926454"/>
                </a:cubicBezTo>
                <a:cubicBezTo>
                  <a:pt x="495670" y="2117324"/>
                  <a:pt x="548936" y="2062579"/>
                  <a:pt x="452761" y="2210540"/>
                </a:cubicBezTo>
                <a:cubicBezTo>
                  <a:pt x="356586" y="2358501"/>
                  <a:pt x="178293" y="2586361"/>
                  <a:pt x="0" y="2814221"/>
                </a:cubicBez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057121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Udvikling af byens grønne områder</a:t>
            </a:r>
          </a:p>
        </p:txBody>
      </p:sp>
      <p:sp>
        <p:nvSpPr>
          <p:cNvPr id="3" name="Pladsholder til indhold 2"/>
          <p:cNvSpPr>
            <a:spLocks noGrp="1"/>
          </p:cNvSpPr>
          <p:nvPr>
            <p:ph idx="1"/>
          </p:nvPr>
        </p:nvSpPr>
        <p:spPr/>
        <p:txBody>
          <a:bodyPr>
            <a:normAutofit fontScale="92500" lnSpcReduction="20000"/>
          </a:bodyPr>
          <a:lstStyle/>
          <a:p>
            <a:r>
              <a:rPr lang="en-US" sz="2200" dirty="0" err="1"/>
              <a:t>Uddrag</a:t>
            </a:r>
            <a:r>
              <a:rPr lang="en-US" sz="2200" dirty="0"/>
              <a:t> </a:t>
            </a:r>
            <a:r>
              <a:rPr lang="en-US" sz="2200" dirty="0" err="1"/>
              <a:t>af</a:t>
            </a:r>
            <a:r>
              <a:rPr lang="en-US" sz="2200" dirty="0"/>
              <a:t> </a:t>
            </a:r>
            <a:r>
              <a:rPr lang="en-US" sz="2200" dirty="0" err="1"/>
              <a:t>Helhedsplanen</a:t>
            </a:r>
            <a:r>
              <a:rPr lang="en-US" sz="2200" dirty="0"/>
              <a:t> for 8320:</a:t>
            </a:r>
          </a:p>
          <a:p>
            <a:pPr lvl="1">
              <a:buFont typeface="Arial" panose="020B0604020202020204" pitchFamily="34" charset="0"/>
              <a:buChar char="•"/>
            </a:pPr>
            <a:r>
              <a:rPr lang="da-DK" sz="2200" dirty="0"/>
              <a:t> </a:t>
            </a:r>
            <a:r>
              <a:rPr lang="da-DK" sz="2200" i="1" dirty="0"/>
              <a:t>De grønne kiler og kirken i centrum, deler til sammen Mårslet by i to områder. De tilstødende boligbebyggelser respekterer dette princip siden den oprindelige plan i 1962. Det skal sikres, at de grønne kiler og kulturlandskabet bevares for al fremtid.</a:t>
            </a:r>
          </a:p>
          <a:p>
            <a:pPr>
              <a:buFont typeface="Arial" panose="020B0604020202020204" pitchFamily="34" charset="0"/>
              <a:buChar char="•"/>
            </a:pPr>
            <a:r>
              <a:rPr lang="da-DK" sz="2200" dirty="0"/>
              <a:t>På borgermøder er der fremsat ønske om at udbygge den naturmæssige og rekreative anvendelse af de grønne kiler i Mårslet</a:t>
            </a:r>
          </a:p>
          <a:p>
            <a:pPr>
              <a:buFont typeface="Arial" panose="020B0604020202020204" pitchFamily="34" charset="0"/>
              <a:buChar char="•"/>
            </a:pPr>
            <a:r>
              <a:rPr lang="da-DK" sz="2200" dirty="0"/>
              <a:t>Udvalget for stier og grønne områder har fremsat et forslag om udvikling af byens østlige kile</a:t>
            </a:r>
          </a:p>
          <a:p>
            <a:pPr>
              <a:buFont typeface="Arial" panose="020B0604020202020204" pitchFamily="34" charset="0"/>
              <a:buChar char="•"/>
            </a:pPr>
            <a:r>
              <a:rPr lang="da-DK" sz="2200" dirty="0"/>
              <a:t>Aktuelt arbejder både Folketinget og Aarhus Kommune for at fremme sammenhængende naturområder. </a:t>
            </a:r>
          </a:p>
          <a:p>
            <a:pPr>
              <a:buFont typeface="Arial" panose="020B0604020202020204" pitchFamily="34" charset="0"/>
              <a:buChar char="•"/>
            </a:pPr>
            <a:r>
              <a:rPr lang="da-DK" sz="2200" dirty="0"/>
              <a:t> Vi ønsker en nuanceret drøftelse af dette emne med afsæt i Udvalget for Stier og Grønne Områders konkrete forslag i Mårslets østlige grønne kile.</a:t>
            </a:r>
          </a:p>
          <a:p>
            <a:endParaRPr lang="da-DK" dirty="0"/>
          </a:p>
        </p:txBody>
      </p:sp>
    </p:spTree>
    <p:extLst>
      <p:ext uri="{BB962C8B-B14F-4D97-AF65-F5344CB8AC3E}">
        <p14:creationId xmlns:p14="http://schemas.microsoft.com/office/powerpoint/2010/main" val="186607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 y="0"/>
            <a:ext cx="9141545"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map&#10;&#10;Description automatically generated">
            <a:extLst>
              <a:ext uri="{FF2B5EF4-FFF2-40B4-BE49-F238E27FC236}">
                <a16:creationId xmlns:a16="http://schemas.microsoft.com/office/drawing/2014/main" id="{8133D1D9-ADB0-49DF-95C8-D5A42AABAC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 y="0"/>
            <a:ext cx="9143980" cy="6858000"/>
          </a:xfrm>
          <a:prstGeom prst="rect">
            <a:avLst/>
          </a:prstGeom>
        </p:spPr>
      </p:pic>
      <p:sp>
        <p:nvSpPr>
          <p:cNvPr id="19" name="Rectangle 18">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0" y="1238442"/>
            <a:ext cx="2726944"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583201" y="1237467"/>
            <a:ext cx="2410730" cy="2901694"/>
          </a:xfrm>
        </p:spPr>
        <p:txBody>
          <a:bodyPr vert="horz" lIns="91440" tIns="45720" rIns="91440" bIns="45720" rtlCol="0" anchor="b">
            <a:normAutofit/>
          </a:bodyPr>
          <a:lstStyle/>
          <a:p>
            <a:r>
              <a:rPr lang="en-US" sz="3500" kern="1200" cap="all" spc="200" baseline="0" dirty="0" err="1">
                <a:solidFill>
                  <a:srgbClr val="FFFFFF"/>
                </a:solidFill>
                <a:latin typeface="+mj-lt"/>
                <a:ea typeface="+mj-ea"/>
                <a:cs typeface="+mj-cs"/>
              </a:rPr>
              <a:t>Udvikling</a:t>
            </a:r>
            <a:r>
              <a:rPr lang="en-US" sz="3500" kern="1200" cap="all" spc="200" baseline="0" dirty="0">
                <a:solidFill>
                  <a:srgbClr val="FFFFFF"/>
                </a:solidFill>
                <a:latin typeface="+mj-lt"/>
                <a:ea typeface="+mj-ea"/>
                <a:cs typeface="+mj-cs"/>
              </a:rPr>
              <a:t> </a:t>
            </a:r>
            <a:r>
              <a:rPr lang="en-US" sz="3500" kern="1200" cap="all" spc="200" baseline="0" dirty="0" err="1">
                <a:solidFill>
                  <a:srgbClr val="FFFFFF"/>
                </a:solidFill>
                <a:latin typeface="+mj-lt"/>
                <a:ea typeface="+mj-ea"/>
                <a:cs typeface="+mj-cs"/>
              </a:rPr>
              <a:t>af</a:t>
            </a:r>
            <a:r>
              <a:rPr lang="en-US" sz="3500" kern="1200" cap="all" spc="200" baseline="0" dirty="0">
                <a:solidFill>
                  <a:srgbClr val="FFFFFF"/>
                </a:solidFill>
                <a:latin typeface="+mj-lt"/>
                <a:ea typeface="+mj-ea"/>
                <a:cs typeface="+mj-cs"/>
              </a:rPr>
              <a:t> </a:t>
            </a:r>
            <a:r>
              <a:rPr lang="en-US" sz="3500" kern="1200" cap="all" spc="200" baseline="0" dirty="0" err="1">
                <a:solidFill>
                  <a:srgbClr val="FFFFFF"/>
                </a:solidFill>
                <a:latin typeface="+mj-lt"/>
                <a:ea typeface="+mj-ea"/>
                <a:cs typeface="+mj-cs"/>
              </a:rPr>
              <a:t>byens</a:t>
            </a:r>
            <a:r>
              <a:rPr lang="en-US" sz="3500" kern="1200" cap="all" spc="200" baseline="0" dirty="0">
                <a:solidFill>
                  <a:srgbClr val="FFFFFF"/>
                </a:solidFill>
                <a:latin typeface="+mj-lt"/>
                <a:ea typeface="+mj-ea"/>
                <a:cs typeface="+mj-cs"/>
              </a:rPr>
              <a:t> </a:t>
            </a:r>
            <a:r>
              <a:rPr lang="en-US" sz="3500" kern="1200" cap="all" spc="200" baseline="0" dirty="0" err="1">
                <a:solidFill>
                  <a:srgbClr val="FFFFFF"/>
                </a:solidFill>
                <a:latin typeface="+mj-lt"/>
                <a:ea typeface="+mj-ea"/>
                <a:cs typeface="+mj-cs"/>
              </a:rPr>
              <a:t>grønne</a:t>
            </a:r>
            <a:r>
              <a:rPr lang="en-US" sz="3500" kern="1200" cap="all" spc="200" baseline="0" dirty="0">
                <a:solidFill>
                  <a:srgbClr val="FFFFFF"/>
                </a:solidFill>
                <a:latin typeface="+mj-lt"/>
                <a:ea typeface="+mj-ea"/>
                <a:cs typeface="+mj-cs"/>
              </a:rPr>
              <a:t> </a:t>
            </a:r>
            <a:r>
              <a:rPr lang="en-US" sz="3500" kern="1200" cap="all" spc="200" baseline="0" dirty="0" err="1">
                <a:solidFill>
                  <a:srgbClr val="FFFFFF"/>
                </a:solidFill>
                <a:latin typeface="+mj-lt"/>
                <a:ea typeface="+mj-ea"/>
                <a:cs typeface="+mj-cs"/>
              </a:rPr>
              <a:t>områder</a:t>
            </a:r>
            <a:endParaRPr lang="en-US" sz="3500" kern="1200" cap="all" spc="200" baseline="0" dirty="0">
              <a:solidFill>
                <a:srgbClr val="FFFFFF"/>
              </a:solidFill>
              <a:latin typeface="+mj-lt"/>
              <a:ea typeface="+mj-ea"/>
              <a:cs typeface="+mj-cs"/>
            </a:endParaRPr>
          </a:p>
        </p:txBody>
      </p:sp>
      <p:cxnSp>
        <p:nvCxnSpPr>
          <p:cNvPr id="21" name="Straight Connector 20">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371" y="4508519"/>
            <a:ext cx="2194560" cy="0"/>
          </a:xfrm>
          <a:prstGeom prst="line">
            <a:avLst/>
          </a:prstGeom>
          <a:ln w="19050">
            <a:solidFill>
              <a:srgbClr val="A688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211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Udvikling af byens grønne områder</a:t>
            </a:r>
          </a:p>
        </p:txBody>
      </p:sp>
      <p:pic>
        <p:nvPicPr>
          <p:cNvPr id="4" name="Content Placeholder 3">
            <a:extLst>
              <a:ext uri="{FF2B5EF4-FFF2-40B4-BE49-F238E27FC236}">
                <a16:creationId xmlns:a16="http://schemas.microsoft.com/office/drawing/2014/main" id="{8D2B4F42-E794-482B-A873-15081E453E65}"/>
              </a:ext>
            </a:extLst>
          </p:cNvPr>
          <p:cNvPicPr>
            <a:picLocks noGrp="1" noChangeAspect="1"/>
          </p:cNvPicPr>
          <p:nvPr>
            <p:ph idx="1"/>
          </p:nvPr>
        </p:nvPicPr>
        <p:blipFill>
          <a:blip r:embed="rId2"/>
          <a:stretch>
            <a:fillRect/>
          </a:stretch>
        </p:blipFill>
        <p:spPr>
          <a:xfrm>
            <a:off x="1139022" y="2161713"/>
            <a:ext cx="7205404" cy="4022725"/>
          </a:xfrm>
          <a:prstGeom prst="rect">
            <a:avLst/>
          </a:prstGeom>
        </p:spPr>
      </p:pic>
    </p:spTree>
    <p:extLst>
      <p:ext uri="{BB962C8B-B14F-4D97-AF65-F5344CB8AC3E}">
        <p14:creationId xmlns:p14="http://schemas.microsoft.com/office/powerpoint/2010/main" val="30542881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2143</TotalTime>
  <Words>717</Words>
  <Application>Microsoft Office PowerPoint</Application>
  <PresentationFormat>On-screen Show (4:3)</PresentationFormat>
  <Paragraphs>51</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Tw Cen MT</vt:lpstr>
      <vt:lpstr>Tw Cen MT Condensed</vt:lpstr>
      <vt:lpstr>Wingdings 3</vt:lpstr>
      <vt:lpstr>Integral</vt:lpstr>
      <vt:lpstr>PowerPoint Presentation</vt:lpstr>
      <vt:lpstr>Aftenens program</vt:lpstr>
      <vt:lpstr>Aftenens emner, overblik</vt:lpstr>
      <vt:lpstr>Etablering af nye stiforbindelser - helhedsplanen</vt:lpstr>
      <vt:lpstr>Etablering af nye stiforbindelser</vt:lpstr>
      <vt:lpstr>Etablering af nye stiforbindelser</vt:lpstr>
      <vt:lpstr>Udvikling af byens grønne områder</vt:lpstr>
      <vt:lpstr>Udvikling af byens grønne områder</vt:lpstr>
      <vt:lpstr>Udvikling af byens grønne områder</vt:lpstr>
      <vt:lpstr>Tilslutning til Beder-Bering vejen fra Mårslets nordlige del</vt:lpstr>
      <vt:lpstr>Tilslutning til Beder-Bering vejen fra Mårslets nordlige del</vt:lpstr>
      <vt:lpstr>Tilslutning til Beder-Bering vejen fra Mårslets nordlige del</vt:lpstr>
      <vt:lpstr>PowerPoint Presentation</vt:lpstr>
    </vt:vector>
  </TitlesOfParts>
  <Company>Herning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Anders Kjær</dc:creator>
  <cp:lastModifiedBy>Anders Kjær</cp:lastModifiedBy>
  <cp:revision>54</cp:revision>
  <cp:lastPrinted>2016-11-03T16:09:41Z</cp:lastPrinted>
  <dcterms:created xsi:type="dcterms:W3CDTF">2016-04-19T07:52:25Z</dcterms:created>
  <dcterms:modified xsi:type="dcterms:W3CDTF">2019-06-13T19:25:04Z</dcterms:modified>
</cp:coreProperties>
</file>